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8288000" cy="10287000"/>
  <p:notesSz cx="6858000" cy="9144000"/>
  <p:embeddedFontLst>
    <p:embeddedFont>
      <p:font typeface="DM Sans" pitchFamily="2" charset="0"/>
      <p:regular r:id="rId16"/>
    </p:embeddedFont>
    <p:embeddedFont>
      <p:font typeface="DM Sans Bold" charset="0"/>
      <p:regular r:id="rId17"/>
    </p:embeddedFont>
    <p:embeddedFont>
      <p:font typeface="DM Sans Italics" panose="020B0604020202020204" charset="0"/>
      <p:regular r:id="rId18"/>
    </p:embeddedFont>
    <p:embeddedFont>
      <p:font typeface="Now Bold" panose="020B0604020202020204" charset="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BD1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60" d="100"/>
          <a:sy n="60" d="100"/>
        </p:scale>
        <p:origin x="331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3.sv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10" Type="http://schemas.openxmlformats.org/officeDocument/2006/relationships/image" Target="../media/image30.sv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kahoot.it/" TargetMode="External"/><Relationship Id="rId4" Type="http://schemas.openxmlformats.org/officeDocument/2006/relationships/image" Target="../media/image14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11392544" y="4154952"/>
            <a:ext cx="11958151" cy="1929323"/>
            <a:chOff x="0" y="0"/>
            <a:chExt cx="3149472" cy="50813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149472" cy="508135"/>
            </a:xfrm>
            <a:custGeom>
              <a:avLst/>
              <a:gdLst/>
              <a:ahLst/>
              <a:cxnLst/>
              <a:rect l="l" t="t" r="r" b="b"/>
              <a:pathLst>
                <a:path w="3149472" h="508135">
                  <a:moveTo>
                    <a:pt x="0" y="0"/>
                  </a:moveTo>
                  <a:lnTo>
                    <a:pt x="3149472" y="0"/>
                  </a:lnTo>
                  <a:lnTo>
                    <a:pt x="3149472" y="508135"/>
                  </a:lnTo>
                  <a:lnTo>
                    <a:pt x="0" y="508135"/>
                  </a:lnTo>
                  <a:close/>
                </a:path>
              </a:pathLst>
            </a:custGeom>
            <a:solidFill>
              <a:srgbClr val="145DA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3149472" cy="5367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9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1208957" y="-1011147"/>
            <a:ext cx="2647750" cy="2647750"/>
          </a:xfrm>
          <a:custGeom>
            <a:avLst/>
            <a:gdLst/>
            <a:ahLst/>
            <a:cxnLst/>
            <a:rect l="l" t="t" r="r" b="b"/>
            <a:pathLst>
              <a:path w="2647750" h="2647750">
                <a:moveTo>
                  <a:pt x="0" y="0"/>
                </a:moveTo>
                <a:lnTo>
                  <a:pt x="2647750" y="0"/>
                </a:lnTo>
                <a:lnTo>
                  <a:pt x="2647750" y="2647750"/>
                </a:lnTo>
                <a:lnTo>
                  <a:pt x="0" y="26477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11383347" y="1028700"/>
            <a:ext cx="6505251" cy="8391703"/>
            <a:chOff x="0" y="0"/>
            <a:chExt cx="7974288" cy="10286746"/>
          </a:xfrm>
        </p:grpSpPr>
        <p:sp>
          <p:nvSpPr>
            <p:cNvPr id="7" name="Freeform 7"/>
            <p:cNvSpPr/>
            <p:nvPr/>
          </p:nvSpPr>
          <p:spPr>
            <a:xfrm>
              <a:off x="-2794" y="-127"/>
              <a:ext cx="7977082" cy="10286873"/>
            </a:xfrm>
            <a:custGeom>
              <a:avLst/>
              <a:gdLst/>
              <a:ahLst/>
              <a:cxnLst/>
              <a:rect l="l" t="t" r="r" b="b"/>
              <a:pathLst>
                <a:path w="7977082" h="10286873">
                  <a:moveTo>
                    <a:pt x="7977082" y="10251440"/>
                  </a:moveTo>
                  <a:cubicBezTo>
                    <a:pt x="7977082" y="10284587"/>
                    <a:pt x="7967194" y="10286873"/>
                    <a:pt x="7941415" y="10286873"/>
                  </a:cubicBezTo>
                  <a:cubicBezTo>
                    <a:pt x="5295561" y="10286238"/>
                    <a:pt x="2649825" y="10286238"/>
                    <a:pt x="3971" y="10286238"/>
                  </a:cubicBezTo>
                  <a:cubicBezTo>
                    <a:pt x="0" y="10272395"/>
                    <a:pt x="6090" y="10259822"/>
                    <a:pt x="8797" y="10246995"/>
                  </a:cubicBezTo>
                  <a:cubicBezTo>
                    <a:pt x="125099" y="9685401"/>
                    <a:pt x="241518" y="9123934"/>
                    <a:pt x="358172" y="8562467"/>
                  </a:cubicBezTo>
                  <a:cubicBezTo>
                    <a:pt x="524502" y="7761986"/>
                    <a:pt x="691185" y="6961632"/>
                    <a:pt x="857396" y="6161151"/>
                  </a:cubicBezTo>
                  <a:cubicBezTo>
                    <a:pt x="1062689" y="5172583"/>
                    <a:pt x="1267511" y="4184015"/>
                    <a:pt x="1472687" y="3195574"/>
                  </a:cubicBezTo>
                  <a:cubicBezTo>
                    <a:pt x="1681158" y="2191385"/>
                    <a:pt x="1889747" y="1187323"/>
                    <a:pt x="2098807" y="183261"/>
                  </a:cubicBezTo>
                  <a:cubicBezTo>
                    <a:pt x="2111520" y="122174"/>
                    <a:pt x="2119642" y="59690"/>
                    <a:pt x="2140242" y="635"/>
                  </a:cubicBezTo>
                  <a:cubicBezTo>
                    <a:pt x="4074045" y="635"/>
                    <a:pt x="6007848" y="635"/>
                    <a:pt x="7941651" y="0"/>
                  </a:cubicBezTo>
                  <a:cubicBezTo>
                    <a:pt x="7967901" y="0"/>
                    <a:pt x="7976847" y="3429"/>
                    <a:pt x="7976847" y="35814"/>
                  </a:cubicBezTo>
                  <a:cubicBezTo>
                    <a:pt x="7976141" y="3441065"/>
                    <a:pt x="7976141" y="6846316"/>
                    <a:pt x="7977082" y="10251440"/>
                  </a:cubicBezTo>
                  <a:close/>
                </a:path>
              </a:pathLst>
            </a:custGeom>
            <a:blipFill>
              <a:blip r:embed="rId4"/>
              <a:stretch>
                <a:fillRect t="-8176" b="-8176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745970" y="5109142"/>
            <a:ext cx="6648474" cy="2733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31"/>
              </a:lnSpc>
            </a:pPr>
            <a:r>
              <a:rPr lang="en-US" sz="2545">
                <a:solidFill>
                  <a:srgbClr val="56AEFF"/>
                </a:solidFill>
                <a:latin typeface="DM Sans Italics"/>
              </a:rPr>
              <a:t>Integrantes:</a:t>
            </a:r>
          </a:p>
          <a:p>
            <a:pPr>
              <a:lnSpc>
                <a:spcPts val="3131"/>
              </a:lnSpc>
            </a:pPr>
            <a:endParaRPr lang="en-US" sz="2545">
              <a:solidFill>
                <a:srgbClr val="56AEFF"/>
              </a:solidFill>
              <a:latin typeface="DM Sans Italics"/>
            </a:endParaRPr>
          </a:p>
          <a:p>
            <a:pPr>
              <a:lnSpc>
                <a:spcPts val="3131"/>
              </a:lnSpc>
            </a:pPr>
            <a:r>
              <a:rPr lang="en-US" sz="2545">
                <a:solidFill>
                  <a:srgbClr val="56AEFF"/>
                </a:solidFill>
                <a:latin typeface="DM Sans Italics"/>
              </a:rPr>
              <a:t>Braylie Nicole Ureña Miranda</a:t>
            </a:r>
          </a:p>
          <a:p>
            <a:pPr>
              <a:lnSpc>
                <a:spcPts val="3131"/>
              </a:lnSpc>
            </a:pPr>
            <a:r>
              <a:rPr lang="en-US" sz="2545">
                <a:solidFill>
                  <a:srgbClr val="56AEFF"/>
                </a:solidFill>
                <a:latin typeface="DM Sans Italics"/>
              </a:rPr>
              <a:t>Matías Campos Chaves</a:t>
            </a:r>
          </a:p>
          <a:p>
            <a:pPr>
              <a:lnSpc>
                <a:spcPts val="3131"/>
              </a:lnSpc>
            </a:pPr>
            <a:r>
              <a:rPr lang="en-US" sz="2545">
                <a:solidFill>
                  <a:srgbClr val="56AEFF"/>
                </a:solidFill>
                <a:latin typeface="DM Sans Italics"/>
              </a:rPr>
              <a:t>José Pablo Artavia Sáenz</a:t>
            </a:r>
          </a:p>
          <a:p>
            <a:pPr>
              <a:lnSpc>
                <a:spcPts val="3131"/>
              </a:lnSpc>
            </a:pPr>
            <a:endParaRPr lang="en-US" sz="2545">
              <a:solidFill>
                <a:srgbClr val="56AEFF"/>
              </a:solidFill>
              <a:latin typeface="DM Sans Italics"/>
            </a:endParaRPr>
          </a:p>
          <a:p>
            <a:pPr marL="0" lvl="0" indent="0" algn="l">
              <a:lnSpc>
                <a:spcPts val="3131"/>
              </a:lnSpc>
              <a:spcBef>
                <a:spcPct val="0"/>
              </a:spcBef>
            </a:pPr>
            <a:endParaRPr lang="en-US" sz="2545">
              <a:solidFill>
                <a:srgbClr val="56AEFF"/>
              </a:solidFill>
              <a:latin typeface="DM Sans Italics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745970" y="2900811"/>
            <a:ext cx="13110738" cy="1175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119"/>
              </a:lnSpc>
            </a:pPr>
            <a:r>
              <a:rPr lang="en-US" sz="7599">
                <a:solidFill>
                  <a:srgbClr val="FFFBFB"/>
                </a:solidFill>
                <a:latin typeface="Now Bold"/>
              </a:rPr>
              <a:t>ERRORES COMUNES EN </a:t>
            </a:r>
          </a:p>
        </p:txBody>
      </p:sp>
      <p:sp>
        <p:nvSpPr>
          <p:cNvPr id="10" name="Freeform 10"/>
          <p:cNvSpPr/>
          <p:nvPr/>
        </p:nvSpPr>
        <p:spPr>
          <a:xfrm>
            <a:off x="-295175" y="8630507"/>
            <a:ext cx="2647750" cy="2647750"/>
          </a:xfrm>
          <a:custGeom>
            <a:avLst/>
            <a:gdLst/>
            <a:ahLst/>
            <a:cxnLst/>
            <a:rect l="l" t="t" r="r" b="b"/>
            <a:pathLst>
              <a:path w="2647750" h="2647750">
                <a:moveTo>
                  <a:pt x="0" y="0"/>
                </a:moveTo>
                <a:lnTo>
                  <a:pt x="2647750" y="0"/>
                </a:lnTo>
                <a:lnTo>
                  <a:pt x="2647750" y="2647751"/>
                </a:lnTo>
                <a:lnTo>
                  <a:pt x="0" y="26477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745970" y="3942762"/>
            <a:ext cx="9841463" cy="1175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119"/>
              </a:lnSpc>
            </a:pPr>
            <a:r>
              <a:rPr lang="en-US" sz="7599">
                <a:solidFill>
                  <a:srgbClr val="56AEFF"/>
                </a:solidFill>
                <a:latin typeface="Now Bold"/>
              </a:rPr>
              <a:t>PORTAFOLIOS WEB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5D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36738">
            <a:off x="-5048747" y="-1927427"/>
            <a:ext cx="9085628" cy="5368780"/>
          </a:xfrm>
          <a:custGeom>
            <a:avLst/>
            <a:gdLst/>
            <a:ahLst/>
            <a:cxnLst/>
            <a:rect l="l" t="t" r="r" b="b"/>
            <a:pathLst>
              <a:path w="9085628" h="5368780">
                <a:moveTo>
                  <a:pt x="0" y="0"/>
                </a:moveTo>
                <a:lnTo>
                  <a:pt x="9085629" y="0"/>
                </a:lnTo>
                <a:lnTo>
                  <a:pt x="9085629" y="5368781"/>
                </a:lnTo>
                <a:lnTo>
                  <a:pt x="0" y="536878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4962758" y="8243213"/>
            <a:ext cx="4319810" cy="426581"/>
          </a:xfrm>
          <a:custGeom>
            <a:avLst/>
            <a:gdLst/>
            <a:ahLst/>
            <a:cxnLst/>
            <a:rect l="l" t="t" r="r" b="b"/>
            <a:pathLst>
              <a:path w="4319810" h="426581">
                <a:moveTo>
                  <a:pt x="0" y="0"/>
                </a:moveTo>
                <a:lnTo>
                  <a:pt x="4319810" y="0"/>
                </a:lnTo>
                <a:lnTo>
                  <a:pt x="4319810" y="426581"/>
                </a:lnTo>
                <a:lnTo>
                  <a:pt x="0" y="4265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9999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515559" y="8831719"/>
            <a:ext cx="4319810" cy="426581"/>
          </a:xfrm>
          <a:custGeom>
            <a:avLst/>
            <a:gdLst/>
            <a:ahLst/>
            <a:cxnLst/>
            <a:rect l="l" t="t" r="r" b="b"/>
            <a:pathLst>
              <a:path w="4319810" h="426581">
                <a:moveTo>
                  <a:pt x="0" y="0"/>
                </a:moveTo>
                <a:lnTo>
                  <a:pt x="4319810" y="0"/>
                </a:lnTo>
                <a:lnTo>
                  <a:pt x="4319810" y="426581"/>
                </a:lnTo>
                <a:lnTo>
                  <a:pt x="0" y="4265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9999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9139063" y="8243213"/>
            <a:ext cx="4319810" cy="426581"/>
          </a:xfrm>
          <a:custGeom>
            <a:avLst/>
            <a:gdLst/>
            <a:ahLst/>
            <a:cxnLst/>
            <a:rect l="l" t="t" r="r" b="b"/>
            <a:pathLst>
              <a:path w="4319810" h="426581">
                <a:moveTo>
                  <a:pt x="0" y="0"/>
                </a:moveTo>
                <a:lnTo>
                  <a:pt x="4319810" y="0"/>
                </a:lnTo>
                <a:lnTo>
                  <a:pt x="4319810" y="426581"/>
                </a:lnTo>
                <a:lnTo>
                  <a:pt x="0" y="4265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99999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4985520" y="4037198"/>
            <a:ext cx="4022139" cy="4859158"/>
            <a:chOff x="0" y="0"/>
            <a:chExt cx="1059329" cy="127977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059329" cy="1279778"/>
            </a:xfrm>
            <a:custGeom>
              <a:avLst/>
              <a:gdLst/>
              <a:ahLst/>
              <a:cxnLst/>
              <a:rect l="l" t="t" r="r" b="b"/>
              <a:pathLst>
                <a:path w="1059329" h="1279778">
                  <a:moveTo>
                    <a:pt x="0" y="0"/>
                  </a:moveTo>
                  <a:lnTo>
                    <a:pt x="1059329" y="0"/>
                  </a:lnTo>
                  <a:lnTo>
                    <a:pt x="1059329" y="1279778"/>
                  </a:lnTo>
                  <a:lnTo>
                    <a:pt x="0" y="1279778"/>
                  </a:lnTo>
                  <a:close/>
                </a:path>
              </a:pathLst>
            </a:custGeom>
            <a:solidFill>
              <a:srgbClr val="CFF4FF"/>
            </a:solidFill>
            <a:ln w="190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059329" cy="13178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5146918" y="6136550"/>
            <a:ext cx="3699343" cy="21342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411"/>
              </a:lnSpc>
              <a:spcBef>
                <a:spcPct val="0"/>
              </a:spcBef>
            </a:pPr>
            <a:r>
              <a:rPr lang="en-US" sz="2472">
                <a:solidFill>
                  <a:srgbClr val="051D40"/>
                </a:solidFill>
                <a:latin typeface="DM Sans"/>
              </a:rPr>
              <a:t>Diseño poco pulido o descuidado ausencia de información relevante errores gramaticales o de ortografía.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705962" y="1686852"/>
            <a:ext cx="9014454" cy="10070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884"/>
              </a:lnSpc>
              <a:spcBef>
                <a:spcPct val="0"/>
              </a:spcBef>
            </a:pPr>
            <a:r>
              <a:rPr lang="en-US" sz="6570">
                <a:solidFill>
                  <a:srgbClr val="FFFFFF"/>
                </a:solidFill>
                <a:latin typeface="Now Bold"/>
              </a:rPr>
              <a:t>DISEÑO DEFICIENTE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146918" y="4497864"/>
            <a:ext cx="3745996" cy="12856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185"/>
              </a:lnSpc>
              <a:spcBef>
                <a:spcPct val="0"/>
              </a:spcBef>
            </a:pPr>
            <a:r>
              <a:rPr lang="en-US" sz="3757">
                <a:solidFill>
                  <a:srgbClr val="0071C9"/>
                </a:solidFill>
                <a:latin typeface="DM Sans Bold"/>
              </a:rPr>
              <a:t>Falta de profesionalidad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9262638" y="4037198"/>
            <a:ext cx="4022139" cy="4859158"/>
            <a:chOff x="0" y="0"/>
            <a:chExt cx="1059329" cy="127977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059329" cy="1279778"/>
            </a:xfrm>
            <a:custGeom>
              <a:avLst/>
              <a:gdLst/>
              <a:ahLst/>
              <a:cxnLst/>
              <a:rect l="l" t="t" r="r" b="b"/>
              <a:pathLst>
                <a:path w="1059329" h="1279778">
                  <a:moveTo>
                    <a:pt x="0" y="0"/>
                  </a:moveTo>
                  <a:lnTo>
                    <a:pt x="1059329" y="0"/>
                  </a:lnTo>
                  <a:lnTo>
                    <a:pt x="1059329" y="1279778"/>
                  </a:lnTo>
                  <a:lnTo>
                    <a:pt x="0" y="1279778"/>
                  </a:lnTo>
                  <a:close/>
                </a:path>
              </a:pathLst>
            </a:custGeom>
            <a:solidFill>
              <a:srgbClr val="CFF4FF"/>
            </a:solidFill>
            <a:ln w="190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1059329" cy="13178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9272413" y="5735938"/>
            <a:ext cx="4002588" cy="29914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411"/>
              </a:lnSpc>
              <a:spcBef>
                <a:spcPct val="0"/>
              </a:spcBef>
            </a:pPr>
            <a:r>
              <a:rPr lang="en-US" sz="2472">
                <a:solidFill>
                  <a:srgbClr val="051D40"/>
                </a:solidFill>
                <a:latin typeface="DM Sans"/>
              </a:rPr>
              <a:t>Estructura del sitio no bien organizada. La ubicación de los elementos de navegación no es intuitiva. Exceso de opciones de navegación. Falta de jerarquía.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282568" y="4302592"/>
            <a:ext cx="4002588" cy="12856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185"/>
              </a:lnSpc>
              <a:spcBef>
                <a:spcPct val="0"/>
              </a:spcBef>
            </a:pPr>
            <a:r>
              <a:rPr lang="en-US" sz="3757" spc="-75">
                <a:solidFill>
                  <a:srgbClr val="1C5739"/>
                </a:solidFill>
                <a:latin typeface="DM Sans Bold"/>
              </a:rPr>
              <a:t>Navegación confusa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13592223" y="4037198"/>
            <a:ext cx="4022139" cy="4859158"/>
            <a:chOff x="0" y="0"/>
            <a:chExt cx="1059329" cy="1279778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059329" cy="1279778"/>
            </a:xfrm>
            <a:custGeom>
              <a:avLst/>
              <a:gdLst/>
              <a:ahLst/>
              <a:cxnLst/>
              <a:rect l="l" t="t" r="r" b="b"/>
              <a:pathLst>
                <a:path w="1059329" h="1279778">
                  <a:moveTo>
                    <a:pt x="0" y="0"/>
                  </a:moveTo>
                  <a:lnTo>
                    <a:pt x="1059329" y="0"/>
                  </a:lnTo>
                  <a:lnTo>
                    <a:pt x="1059329" y="1279778"/>
                  </a:lnTo>
                  <a:lnTo>
                    <a:pt x="0" y="1279778"/>
                  </a:lnTo>
                  <a:close/>
                </a:path>
              </a:pathLst>
            </a:custGeom>
            <a:solidFill>
              <a:srgbClr val="CFF4FF"/>
            </a:solidFill>
            <a:ln w="190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1059329" cy="13178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13592223" y="4882308"/>
            <a:ext cx="4002588" cy="12856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185"/>
              </a:lnSpc>
              <a:spcBef>
                <a:spcPct val="0"/>
              </a:spcBef>
            </a:pPr>
            <a:r>
              <a:rPr lang="en-US" sz="3757">
                <a:solidFill>
                  <a:srgbClr val="F1945B"/>
                </a:solidFill>
                <a:latin typeface="DM Sans Bold"/>
              </a:rPr>
              <a:t>Exceso de información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3592223" y="6424215"/>
            <a:ext cx="4002588" cy="7672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135"/>
              </a:lnSpc>
              <a:spcBef>
                <a:spcPct val="0"/>
              </a:spcBef>
            </a:pPr>
            <a:r>
              <a:rPr lang="en-US" sz="2272">
                <a:solidFill>
                  <a:srgbClr val="051D40"/>
                </a:solidFill>
                <a:latin typeface="DM Sans"/>
              </a:rPr>
              <a:t>Demasiados detalles o proyectos irrelevantes.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664395" y="4037198"/>
            <a:ext cx="4022139" cy="4859158"/>
            <a:chOff x="0" y="0"/>
            <a:chExt cx="1059329" cy="1279778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059329" cy="1279778"/>
            </a:xfrm>
            <a:custGeom>
              <a:avLst/>
              <a:gdLst/>
              <a:ahLst/>
              <a:cxnLst/>
              <a:rect l="l" t="t" r="r" b="b"/>
              <a:pathLst>
                <a:path w="1059329" h="1279778">
                  <a:moveTo>
                    <a:pt x="0" y="0"/>
                  </a:moveTo>
                  <a:lnTo>
                    <a:pt x="1059329" y="0"/>
                  </a:lnTo>
                  <a:lnTo>
                    <a:pt x="1059329" y="1279778"/>
                  </a:lnTo>
                  <a:lnTo>
                    <a:pt x="0" y="1279778"/>
                  </a:lnTo>
                  <a:close/>
                </a:path>
              </a:pathLst>
            </a:custGeom>
            <a:solidFill>
              <a:srgbClr val="CFF4FF"/>
            </a:solidFill>
            <a:ln w="190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-38100"/>
              <a:ext cx="1059329" cy="13178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sp>
        <p:nvSpPr>
          <p:cNvPr id="25" name="Freeform 25"/>
          <p:cNvSpPr/>
          <p:nvPr/>
        </p:nvSpPr>
        <p:spPr>
          <a:xfrm>
            <a:off x="4893773" y="8831719"/>
            <a:ext cx="4319810" cy="426581"/>
          </a:xfrm>
          <a:custGeom>
            <a:avLst/>
            <a:gdLst/>
            <a:ahLst/>
            <a:cxnLst/>
            <a:rect l="l" t="t" r="r" b="b"/>
            <a:pathLst>
              <a:path w="4319810" h="426581">
                <a:moveTo>
                  <a:pt x="0" y="0"/>
                </a:moveTo>
                <a:lnTo>
                  <a:pt x="4319810" y="0"/>
                </a:lnTo>
                <a:lnTo>
                  <a:pt x="4319810" y="426581"/>
                </a:lnTo>
                <a:lnTo>
                  <a:pt x="0" y="4265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9999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6" name="Freeform 26"/>
          <p:cNvSpPr/>
          <p:nvPr/>
        </p:nvSpPr>
        <p:spPr>
          <a:xfrm>
            <a:off x="9213583" y="8831719"/>
            <a:ext cx="4319810" cy="426581"/>
          </a:xfrm>
          <a:custGeom>
            <a:avLst/>
            <a:gdLst/>
            <a:ahLst/>
            <a:cxnLst/>
            <a:rect l="l" t="t" r="r" b="b"/>
            <a:pathLst>
              <a:path w="4319810" h="426581">
                <a:moveTo>
                  <a:pt x="0" y="0"/>
                </a:moveTo>
                <a:lnTo>
                  <a:pt x="4319809" y="0"/>
                </a:lnTo>
                <a:lnTo>
                  <a:pt x="4319809" y="426581"/>
                </a:lnTo>
                <a:lnTo>
                  <a:pt x="0" y="4265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9999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7" name="Freeform 27"/>
          <p:cNvSpPr/>
          <p:nvPr/>
        </p:nvSpPr>
        <p:spPr>
          <a:xfrm>
            <a:off x="13452631" y="8831719"/>
            <a:ext cx="4319810" cy="426581"/>
          </a:xfrm>
          <a:custGeom>
            <a:avLst/>
            <a:gdLst/>
            <a:ahLst/>
            <a:cxnLst/>
            <a:rect l="l" t="t" r="r" b="b"/>
            <a:pathLst>
              <a:path w="4319810" h="426581">
                <a:moveTo>
                  <a:pt x="0" y="0"/>
                </a:moveTo>
                <a:lnTo>
                  <a:pt x="4319810" y="0"/>
                </a:lnTo>
                <a:lnTo>
                  <a:pt x="4319810" y="426581"/>
                </a:lnTo>
                <a:lnTo>
                  <a:pt x="0" y="4265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9999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8" name="TextBox 28"/>
          <p:cNvSpPr txBox="1"/>
          <p:nvPr/>
        </p:nvSpPr>
        <p:spPr>
          <a:xfrm>
            <a:off x="823738" y="4497864"/>
            <a:ext cx="3745996" cy="26001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185"/>
              </a:lnSpc>
              <a:spcBef>
                <a:spcPct val="0"/>
              </a:spcBef>
            </a:pPr>
            <a:r>
              <a:rPr lang="en-US" sz="3757">
                <a:solidFill>
                  <a:srgbClr val="F1945B"/>
                </a:solidFill>
                <a:latin typeface="DM Sans Bold"/>
              </a:rPr>
              <a:t>Falta de adaptabilidad a dispositivos móviles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847065" y="7207867"/>
            <a:ext cx="3699343" cy="8483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411"/>
              </a:lnSpc>
              <a:spcBef>
                <a:spcPct val="0"/>
              </a:spcBef>
            </a:pPr>
            <a:r>
              <a:rPr lang="en-US" sz="2472">
                <a:solidFill>
                  <a:srgbClr val="051D40"/>
                </a:solidFill>
                <a:latin typeface="DM Sans"/>
              </a:rPr>
              <a:t>Experiencia de usuario deficiente.</a:t>
            </a:r>
          </a:p>
        </p:txBody>
      </p:sp>
      <p:sp>
        <p:nvSpPr>
          <p:cNvPr id="30" name="Freeform 30"/>
          <p:cNvSpPr/>
          <p:nvPr/>
        </p:nvSpPr>
        <p:spPr>
          <a:xfrm rot="9275559">
            <a:off x="14509545" y="-240999"/>
            <a:ext cx="9085628" cy="5368780"/>
          </a:xfrm>
          <a:custGeom>
            <a:avLst/>
            <a:gdLst/>
            <a:ahLst/>
            <a:cxnLst/>
            <a:rect l="l" t="t" r="r" b="b"/>
            <a:pathLst>
              <a:path w="9085628" h="5368780">
                <a:moveTo>
                  <a:pt x="0" y="0"/>
                </a:moveTo>
                <a:lnTo>
                  <a:pt x="9085629" y="0"/>
                </a:lnTo>
                <a:lnTo>
                  <a:pt x="9085629" y="5368780"/>
                </a:lnTo>
                <a:lnTo>
                  <a:pt x="0" y="53687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736143">
            <a:off x="-3130504" y="-3133288"/>
            <a:ext cx="9410463" cy="5560728"/>
          </a:xfrm>
          <a:custGeom>
            <a:avLst/>
            <a:gdLst/>
            <a:ahLst/>
            <a:cxnLst/>
            <a:rect l="l" t="t" r="r" b="b"/>
            <a:pathLst>
              <a:path w="9410463" h="5560728">
                <a:moveTo>
                  <a:pt x="0" y="0"/>
                </a:moveTo>
                <a:lnTo>
                  <a:pt x="9410463" y="0"/>
                </a:lnTo>
                <a:lnTo>
                  <a:pt x="9410463" y="5560728"/>
                </a:lnTo>
                <a:lnTo>
                  <a:pt x="0" y="55607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9977698">
            <a:off x="13411185" y="6952217"/>
            <a:ext cx="9085628" cy="5368780"/>
          </a:xfrm>
          <a:custGeom>
            <a:avLst/>
            <a:gdLst/>
            <a:ahLst/>
            <a:cxnLst/>
            <a:rect l="l" t="t" r="r" b="b"/>
            <a:pathLst>
              <a:path w="9085628" h="5368780">
                <a:moveTo>
                  <a:pt x="0" y="0"/>
                </a:moveTo>
                <a:lnTo>
                  <a:pt x="9085629" y="0"/>
                </a:lnTo>
                <a:lnTo>
                  <a:pt x="9085629" y="5368780"/>
                </a:lnTo>
                <a:lnTo>
                  <a:pt x="0" y="53687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786313" y="4120646"/>
            <a:ext cx="5920530" cy="2014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884"/>
              </a:lnSpc>
              <a:spcBef>
                <a:spcPct val="0"/>
              </a:spcBef>
            </a:pPr>
            <a:r>
              <a:rPr lang="en-US" sz="6570">
                <a:solidFill>
                  <a:srgbClr val="FFFFFF"/>
                </a:solidFill>
                <a:latin typeface="Now Bold"/>
              </a:rPr>
              <a:t>CONTENIDO IRRELEVANTE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6531189"/>
            <a:ext cx="7364162" cy="20950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29"/>
              </a:lnSpc>
              <a:spcBef>
                <a:spcPct val="0"/>
              </a:spcBef>
            </a:pPr>
            <a:r>
              <a:rPr lang="en-US" sz="3064">
                <a:solidFill>
                  <a:srgbClr val="FFFFFF"/>
                </a:solidFill>
                <a:latin typeface="DM Sans"/>
              </a:rPr>
              <a:t>Como algunos de los errores que podemos observar en un portafolio web podrían ser como enseñar o comunicar contenido irrelevante.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728839" y="645900"/>
            <a:ext cx="7483408" cy="30211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884"/>
              </a:lnSpc>
              <a:spcBef>
                <a:spcPct val="0"/>
              </a:spcBef>
            </a:pPr>
            <a:r>
              <a:rPr lang="en-US" sz="6570">
                <a:solidFill>
                  <a:srgbClr val="FFFFFF"/>
                </a:solidFill>
                <a:latin typeface="Now Bold"/>
              </a:rPr>
              <a:t>MALA PRESENTACIÓN DE PROYECTOS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895138" y="4063496"/>
            <a:ext cx="7364162" cy="26220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29"/>
              </a:lnSpc>
              <a:spcBef>
                <a:spcPct val="0"/>
              </a:spcBef>
            </a:pPr>
            <a:r>
              <a:rPr lang="en-US" sz="3064">
                <a:solidFill>
                  <a:srgbClr val="FFFFFF"/>
                </a:solidFill>
                <a:latin typeface="DM Sans"/>
              </a:rPr>
              <a:t>Errores comunes en portafolios web pueden ocurrir en los apartados donde estamos haciendo la presentación de los proyectos desarrollados anteriormente.</a:t>
            </a:r>
          </a:p>
        </p:txBody>
      </p:sp>
      <p:sp>
        <p:nvSpPr>
          <p:cNvPr id="8" name="AutoShape 8"/>
          <p:cNvSpPr/>
          <p:nvPr/>
        </p:nvSpPr>
        <p:spPr>
          <a:xfrm>
            <a:off x="9120188" y="2789550"/>
            <a:ext cx="0" cy="4676296"/>
          </a:xfrm>
          <a:prstGeom prst="line">
            <a:avLst/>
          </a:prstGeom>
          <a:ln w="476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5D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313163">
            <a:off x="-4261137" y="6573910"/>
            <a:ext cx="9085628" cy="5368780"/>
          </a:xfrm>
          <a:custGeom>
            <a:avLst/>
            <a:gdLst/>
            <a:ahLst/>
            <a:cxnLst/>
            <a:rect l="l" t="t" r="r" b="b"/>
            <a:pathLst>
              <a:path w="9085628" h="5368780">
                <a:moveTo>
                  <a:pt x="0" y="0"/>
                </a:moveTo>
                <a:lnTo>
                  <a:pt x="9085628" y="0"/>
                </a:lnTo>
                <a:lnTo>
                  <a:pt x="9085628" y="5368780"/>
                </a:lnTo>
                <a:lnTo>
                  <a:pt x="0" y="53687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2267961" y="8412696"/>
            <a:ext cx="4319810" cy="426581"/>
          </a:xfrm>
          <a:custGeom>
            <a:avLst/>
            <a:gdLst/>
            <a:ahLst/>
            <a:cxnLst/>
            <a:rect l="l" t="t" r="r" b="b"/>
            <a:pathLst>
              <a:path w="4319810" h="426581">
                <a:moveTo>
                  <a:pt x="0" y="0"/>
                </a:moveTo>
                <a:lnTo>
                  <a:pt x="4319809" y="0"/>
                </a:lnTo>
                <a:lnTo>
                  <a:pt x="4319809" y="426581"/>
                </a:lnTo>
                <a:lnTo>
                  <a:pt x="0" y="4265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9999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6984095" y="8412696"/>
            <a:ext cx="4319810" cy="426581"/>
          </a:xfrm>
          <a:custGeom>
            <a:avLst/>
            <a:gdLst/>
            <a:ahLst/>
            <a:cxnLst/>
            <a:rect l="l" t="t" r="r" b="b"/>
            <a:pathLst>
              <a:path w="4319810" h="426581">
                <a:moveTo>
                  <a:pt x="0" y="0"/>
                </a:moveTo>
                <a:lnTo>
                  <a:pt x="4319810" y="0"/>
                </a:lnTo>
                <a:lnTo>
                  <a:pt x="4319810" y="426581"/>
                </a:lnTo>
                <a:lnTo>
                  <a:pt x="0" y="4265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9999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1703955" y="8412696"/>
            <a:ext cx="4319810" cy="426581"/>
          </a:xfrm>
          <a:custGeom>
            <a:avLst/>
            <a:gdLst/>
            <a:ahLst/>
            <a:cxnLst/>
            <a:rect l="l" t="t" r="r" b="b"/>
            <a:pathLst>
              <a:path w="4319810" h="426581">
                <a:moveTo>
                  <a:pt x="0" y="0"/>
                </a:moveTo>
                <a:lnTo>
                  <a:pt x="4319809" y="0"/>
                </a:lnTo>
                <a:lnTo>
                  <a:pt x="4319809" y="426581"/>
                </a:lnTo>
                <a:lnTo>
                  <a:pt x="0" y="4265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99999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2639686" y="5704537"/>
            <a:ext cx="3726555" cy="2708159"/>
            <a:chOff x="0" y="0"/>
            <a:chExt cx="981480" cy="71326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981480" cy="713260"/>
            </a:xfrm>
            <a:custGeom>
              <a:avLst/>
              <a:gdLst/>
              <a:ahLst/>
              <a:cxnLst/>
              <a:rect l="l" t="t" r="r" b="b"/>
              <a:pathLst>
                <a:path w="981480" h="713260">
                  <a:moveTo>
                    <a:pt x="0" y="0"/>
                  </a:moveTo>
                  <a:lnTo>
                    <a:pt x="981480" y="0"/>
                  </a:lnTo>
                  <a:lnTo>
                    <a:pt x="981480" y="713260"/>
                  </a:lnTo>
                  <a:lnTo>
                    <a:pt x="0" y="713260"/>
                  </a:lnTo>
                  <a:close/>
                </a:path>
              </a:pathLst>
            </a:custGeom>
            <a:solidFill>
              <a:srgbClr val="CFF4FF"/>
            </a:solidFill>
            <a:ln w="190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981480" cy="7513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 rot="1313163">
            <a:off x="14330817" y="-1655690"/>
            <a:ext cx="9085628" cy="5368780"/>
          </a:xfrm>
          <a:custGeom>
            <a:avLst/>
            <a:gdLst/>
            <a:ahLst/>
            <a:cxnLst/>
            <a:rect l="l" t="t" r="r" b="b"/>
            <a:pathLst>
              <a:path w="9085628" h="5368780">
                <a:moveTo>
                  <a:pt x="0" y="0"/>
                </a:moveTo>
                <a:lnTo>
                  <a:pt x="9085629" y="0"/>
                </a:lnTo>
                <a:lnTo>
                  <a:pt x="9085629" y="5368780"/>
                </a:lnTo>
                <a:lnTo>
                  <a:pt x="0" y="53687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1583369" y="2373822"/>
            <a:ext cx="14490095" cy="10070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884"/>
              </a:lnSpc>
              <a:spcBef>
                <a:spcPct val="0"/>
              </a:spcBef>
            </a:pPr>
            <a:r>
              <a:rPr lang="en-US" sz="6570">
                <a:solidFill>
                  <a:srgbClr val="FFFFFF"/>
                </a:solidFill>
                <a:latin typeface="Now Bold"/>
              </a:rPr>
              <a:t>NO DESTACAR LAS HABILIDADES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639686" y="3466599"/>
            <a:ext cx="12377462" cy="20950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29"/>
              </a:lnSpc>
              <a:spcBef>
                <a:spcPct val="0"/>
              </a:spcBef>
            </a:pPr>
            <a:r>
              <a:rPr lang="en-US" sz="3064">
                <a:solidFill>
                  <a:srgbClr val="FFFFFF"/>
                </a:solidFill>
                <a:latin typeface="DM Sans"/>
              </a:rPr>
              <a:t>Es crucial resaltar adecuadamente las habilidades técnicas y tecnológicas en un portafolio web de un desarrollador de software para demostrar su capacidad para abordar proyectos en el campo del desarrollo de software.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639767" y="6920504"/>
            <a:ext cx="3726555" cy="12856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185"/>
              </a:lnSpc>
              <a:spcBef>
                <a:spcPct val="0"/>
              </a:spcBef>
            </a:pPr>
            <a:r>
              <a:rPr lang="en-US" sz="3757">
                <a:solidFill>
                  <a:srgbClr val="0071C9"/>
                </a:solidFill>
                <a:latin typeface="DM Sans Bold"/>
              </a:rPr>
              <a:t>Tecnologías utilizadas.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7280722" y="5704537"/>
            <a:ext cx="3726555" cy="2708159"/>
            <a:chOff x="0" y="0"/>
            <a:chExt cx="981480" cy="71326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981480" cy="713260"/>
            </a:xfrm>
            <a:custGeom>
              <a:avLst/>
              <a:gdLst/>
              <a:ahLst/>
              <a:cxnLst/>
              <a:rect l="l" t="t" r="r" b="b"/>
              <a:pathLst>
                <a:path w="981480" h="713260">
                  <a:moveTo>
                    <a:pt x="0" y="0"/>
                  </a:moveTo>
                  <a:lnTo>
                    <a:pt x="981480" y="0"/>
                  </a:lnTo>
                  <a:lnTo>
                    <a:pt x="981480" y="713260"/>
                  </a:lnTo>
                  <a:lnTo>
                    <a:pt x="0" y="713260"/>
                  </a:lnTo>
                  <a:close/>
                </a:path>
              </a:pathLst>
            </a:custGeom>
            <a:solidFill>
              <a:srgbClr val="CFF4FF"/>
            </a:solidFill>
            <a:ln w="190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981480" cy="7513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7552783" y="6965072"/>
            <a:ext cx="3186159" cy="12856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185"/>
              </a:lnSpc>
              <a:spcBef>
                <a:spcPct val="0"/>
              </a:spcBef>
            </a:pPr>
            <a:r>
              <a:rPr lang="en-US" sz="3757">
                <a:solidFill>
                  <a:srgbClr val="F1945B"/>
                </a:solidFill>
                <a:latin typeface="DM Sans Bold"/>
              </a:rPr>
              <a:t>Cuantificar los logros.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11921678" y="5704537"/>
            <a:ext cx="3726555" cy="2708159"/>
            <a:chOff x="0" y="0"/>
            <a:chExt cx="981480" cy="71326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981480" cy="713260"/>
            </a:xfrm>
            <a:custGeom>
              <a:avLst/>
              <a:gdLst/>
              <a:ahLst/>
              <a:cxnLst/>
              <a:rect l="l" t="t" r="r" b="b"/>
              <a:pathLst>
                <a:path w="981480" h="713260">
                  <a:moveTo>
                    <a:pt x="0" y="0"/>
                  </a:moveTo>
                  <a:lnTo>
                    <a:pt x="981480" y="0"/>
                  </a:lnTo>
                  <a:lnTo>
                    <a:pt x="981480" y="713260"/>
                  </a:lnTo>
                  <a:lnTo>
                    <a:pt x="0" y="713260"/>
                  </a:lnTo>
                  <a:close/>
                </a:path>
              </a:pathLst>
            </a:custGeom>
            <a:solidFill>
              <a:srgbClr val="CFF4FF"/>
            </a:solidFill>
            <a:ln w="190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981480" cy="7513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12270780" y="6965072"/>
            <a:ext cx="3186159" cy="12856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185"/>
              </a:lnSpc>
              <a:spcBef>
                <a:spcPct val="0"/>
              </a:spcBef>
            </a:pPr>
            <a:r>
              <a:rPr lang="en-US" sz="3757">
                <a:solidFill>
                  <a:srgbClr val="1C5739"/>
                </a:solidFill>
                <a:latin typeface="DM Sans Bold"/>
              </a:rPr>
              <a:t>Cuantificar los logros.</a:t>
            </a:r>
          </a:p>
        </p:txBody>
      </p:sp>
      <p:sp>
        <p:nvSpPr>
          <p:cNvPr id="21" name="Freeform 21"/>
          <p:cNvSpPr/>
          <p:nvPr/>
        </p:nvSpPr>
        <p:spPr>
          <a:xfrm>
            <a:off x="4005686" y="5916921"/>
            <a:ext cx="998561" cy="1013108"/>
          </a:xfrm>
          <a:custGeom>
            <a:avLst/>
            <a:gdLst/>
            <a:ahLst/>
            <a:cxnLst/>
            <a:rect l="l" t="t" r="r" b="b"/>
            <a:pathLst>
              <a:path w="998561" h="1013108">
                <a:moveTo>
                  <a:pt x="0" y="0"/>
                </a:moveTo>
                <a:lnTo>
                  <a:pt x="998561" y="0"/>
                </a:lnTo>
                <a:lnTo>
                  <a:pt x="998561" y="1013108"/>
                </a:lnTo>
                <a:lnTo>
                  <a:pt x="0" y="101310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Freeform 22"/>
          <p:cNvSpPr/>
          <p:nvPr/>
        </p:nvSpPr>
        <p:spPr>
          <a:xfrm>
            <a:off x="8640134" y="5970512"/>
            <a:ext cx="1007650" cy="959517"/>
          </a:xfrm>
          <a:custGeom>
            <a:avLst/>
            <a:gdLst/>
            <a:ahLst/>
            <a:cxnLst/>
            <a:rect l="l" t="t" r="r" b="b"/>
            <a:pathLst>
              <a:path w="1007650" h="959517">
                <a:moveTo>
                  <a:pt x="0" y="0"/>
                </a:moveTo>
                <a:lnTo>
                  <a:pt x="1007650" y="0"/>
                </a:lnTo>
                <a:lnTo>
                  <a:pt x="1007650" y="959517"/>
                </a:lnTo>
                <a:lnTo>
                  <a:pt x="0" y="95951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Freeform 23"/>
          <p:cNvSpPr/>
          <p:nvPr/>
        </p:nvSpPr>
        <p:spPr>
          <a:xfrm>
            <a:off x="13064262" y="5916921"/>
            <a:ext cx="1599195" cy="959517"/>
          </a:xfrm>
          <a:custGeom>
            <a:avLst/>
            <a:gdLst/>
            <a:ahLst/>
            <a:cxnLst/>
            <a:rect l="l" t="t" r="r" b="b"/>
            <a:pathLst>
              <a:path w="1599195" h="959517">
                <a:moveTo>
                  <a:pt x="0" y="0"/>
                </a:moveTo>
                <a:lnTo>
                  <a:pt x="1599195" y="0"/>
                </a:lnTo>
                <a:lnTo>
                  <a:pt x="1599195" y="959517"/>
                </a:lnTo>
                <a:lnTo>
                  <a:pt x="0" y="95951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36738">
            <a:off x="-5048747" y="-1927427"/>
            <a:ext cx="9085628" cy="5368780"/>
          </a:xfrm>
          <a:custGeom>
            <a:avLst/>
            <a:gdLst/>
            <a:ahLst/>
            <a:cxnLst/>
            <a:rect l="l" t="t" r="r" b="b"/>
            <a:pathLst>
              <a:path w="9085628" h="5368780">
                <a:moveTo>
                  <a:pt x="0" y="0"/>
                </a:moveTo>
                <a:lnTo>
                  <a:pt x="9085629" y="0"/>
                </a:lnTo>
                <a:lnTo>
                  <a:pt x="9085629" y="5368781"/>
                </a:lnTo>
                <a:lnTo>
                  <a:pt x="0" y="536878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7220851" y="8243213"/>
            <a:ext cx="4319810" cy="426581"/>
          </a:xfrm>
          <a:custGeom>
            <a:avLst/>
            <a:gdLst/>
            <a:ahLst/>
            <a:cxnLst/>
            <a:rect l="l" t="t" r="r" b="b"/>
            <a:pathLst>
              <a:path w="4319810" h="426581">
                <a:moveTo>
                  <a:pt x="0" y="0"/>
                </a:moveTo>
                <a:lnTo>
                  <a:pt x="4319809" y="0"/>
                </a:lnTo>
                <a:lnTo>
                  <a:pt x="4319809" y="426581"/>
                </a:lnTo>
                <a:lnTo>
                  <a:pt x="0" y="4265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9999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2773652" y="8831719"/>
            <a:ext cx="4319810" cy="426581"/>
          </a:xfrm>
          <a:custGeom>
            <a:avLst/>
            <a:gdLst/>
            <a:ahLst/>
            <a:cxnLst/>
            <a:rect l="l" t="t" r="r" b="b"/>
            <a:pathLst>
              <a:path w="4319810" h="426581">
                <a:moveTo>
                  <a:pt x="0" y="0"/>
                </a:moveTo>
                <a:lnTo>
                  <a:pt x="4319809" y="0"/>
                </a:lnTo>
                <a:lnTo>
                  <a:pt x="4319809" y="426581"/>
                </a:lnTo>
                <a:lnTo>
                  <a:pt x="0" y="4265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9999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1397155" y="8243213"/>
            <a:ext cx="4319810" cy="426581"/>
          </a:xfrm>
          <a:custGeom>
            <a:avLst/>
            <a:gdLst/>
            <a:ahLst/>
            <a:cxnLst/>
            <a:rect l="l" t="t" r="r" b="b"/>
            <a:pathLst>
              <a:path w="4319810" h="426581">
                <a:moveTo>
                  <a:pt x="0" y="0"/>
                </a:moveTo>
                <a:lnTo>
                  <a:pt x="4319810" y="0"/>
                </a:lnTo>
                <a:lnTo>
                  <a:pt x="4319810" y="426581"/>
                </a:lnTo>
                <a:lnTo>
                  <a:pt x="0" y="4265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99999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7243612" y="4037198"/>
            <a:ext cx="4022139" cy="4859158"/>
            <a:chOff x="0" y="0"/>
            <a:chExt cx="1059329" cy="127977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059329" cy="1279778"/>
            </a:xfrm>
            <a:custGeom>
              <a:avLst/>
              <a:gdLst/>
              <a:ahLst/>
              <a:cxnLst/>
              <a:rect l="l" t="t" r="r" b="b"/>
              <a:pathLst>
                <a:path w="1059329" h="1279778">
                  <a:moveTo>
                    <a:pt x="0" y="0"/>
                  </a:moveTo>
                  <a:lnTo>
                    <a:pt x="1059329" y="0"/>
                  </a:lnTo>
                  <a:lnTo>
                    <a:pt x="1059329" y="1279778"/>
                  </a:lnTo>
                  <a:lnTo>
                    <a:pt x="0" y="1279778"/>
                  </a:lnTo>
                  <a:close/>
                </a:path>
              </a:pathLst>
            </a:custGeom>
            <a:solidFill>
              <a:srgbClr val="CFF4FF"/>
            </a:solidFill>
            <a:ln w="190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059329" cy="13178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7405010" y="5940631"/>
            <a:ext cx="3699343" cy="17056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11"/>
              </a:lnSpc>
            </a:pPr>
            <a:r>
              <a:rPr lang="en-US" sz="2472">
                <a:solidFill>
                  <a:srgbClr val="051D40"/>
                </a:solidFill>
                <a:latin typeface="DM Sans"/>
              </a:rPr>
              <a:t>Puede dar impresión de falta de cuidado.</a:t>
            </a:r>
          </a:p>
          <a:p>
            <a:pPr marL="0" lvl="0" indent="0" algn="ctr">
              <a:lnSpc>
                <a:spcPts val="3411"/>
              </a:lnSpc>
              <a:spcBef>
                <a:spcPct val="0"/>
              </a:spcBef>
            </a:pPr>
            <a:r>
              <a:rPr lang="en-US" sz="2472">
                <a:solidFill>
                  <a:srgbClr val="051D40"/>
                </a:solidFill>
                <a:latin typeface="DM Sans"/>
              </a:rPr>
              <a:t>Reducir confianza en la integridad profesional.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775341" y="1146793"/>
            <a:ext cx="9014454" cy="2014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884"/>
              </a:lnSpc>
              <a:spcBef>
                <a:spcPct val="0"/>
              </a:spcBef>
            </a:pPr>
            <a:r>
              <a:rPr lang="en-US" sz="6570">
                <a:solidFill>
                  <a:srgbClr val="FFFFFF"/>
                </a:solidFill>
                <a:latin typeface="Now Bold"/>
              </a:rPr>
              <a:t>INFORMACIÓN DESACTUALIZADA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438772" y="5155089"/>
            <a:ext cx="3745996" cy="628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185"/>
              </a:lnSpc>
              <a:spcBef>
                <a:spcPct val="0"/>
              </a:spcBef>
            </a:pPr>
            <a:r>
              <a:rPr lang="en-US" sz="3757">
                <a:solidFill>
                  <a:srgbClr val="0071C9"/>
                </a:solidFill>
                <a:latin typeface="DM Sans Bold"/>
              </a:rPr>
              <a:t>Enlaces rotos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11520730" y="4037198"/>
            <a:ext cx="4022139" cy="4859158"/>
            <a:chOff x="0" y="0"/>
            <a:chExt cx="1059329" cy="127977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059329" cy="1279778"/>
            </a:xfrm>
            <a:custGeom>
              <a:avLst/>
              <a:gdLst/>
              <a:ahLst/>
              <a:cxnLst/>
              <a:rect l="l" t="t" r="r" b="b"/>
              <a:pathLst>
                <a:path w="1059329" h="1279778">
                  <a:moveTo>
                    <a:pt x="0" y="0"/>
                  </a:moveTo>
                  <a:lnTo>
                    <a:pt x="1059329" y="0"/>
                  </a:lnTo>
                  <a:lnTo>
                    <a:pt x="1059329" y="1279778"/>
                  </a:lnTo>
                  <a:lnTo>
                    <a:pt x="0" y="1279778"/>
                  </a:lnTo>
                  <a:close/>
                </a:path>
              </a:pathLst>
            </a:custGeom>
            <a:solidFill>
              <a:srgbClr val="CFF4FF"/>
            </a:solidFill>
            <a:ln w="190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1059329" cy="13178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1660689" y="6565175"/>
            <a:ext cx="3722669" cy="17056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11"/>
              </a:lnSpc>
            </a:pPr>
            <a:r>
              <a:rPr lang="en-US" sz="2472">
                <a:solidFill>
                  <a:srgbClr val="051D40"/>
                </a:solidFill>
                <a:latin typeface="DM Sans"/>
              </a:rPr>
              <a:t>Evitar el contacto.</a:t>
            </a:r>
          </a:p>
          <a:p>
            <a:pPr marL="0" lvl="0" indent="0" algn="ctr">
              <a:lnSpc>
                <a:spcPts val="3411"/>
              </a:lnSpc>
              <a:spcBef>
                <a:spcPct val="0"/>
              </a:spcBef>
            </a:pPr>
            <a:r>
              <a:rPr lang="en-US" sz="2472">
                <a:solidFill>
                  <a:srgbClr val="051D40"/>
                </a:solidFill>
                <a:latin typeface="DM Sans"/>
              </a:rPr>
              <a:t>Se puede interpretar como falta de profesionalismo.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1520730" y="4497864"/>
            <a:ext cx="4002588" cy="19429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185"/>
              </a:lnSpc>
              <a:spcBef>
                <a:spcPct val="0"/>
              </a:spcBef>
            </a:pPr>
            <a:r>
              <a:rPr lang="en-US" sz="3757" spc="-75">
                <a:solidFill>
                  <a:srgbClr val="1C5739"/>
                </a:solidFill>
                <a:latin typeface="DM Sans Bold"/>
              </a:rPr>
              <a:t>Información de contacto desactualizada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2922487" y="4037198"/>
            <a:ext cx="4022139" cy="4859158"/>
            <a:chOff x="0" y="0"/>
            <a:chExt cx="1059329" cy="1279778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059329" cy="1279778"/>
            </a:xfrm>
            <a:custGeom>
              <a:avLst/>
              <a:gdLst/>
              <a:ahLst/>
              <a:cxnLst/>
              <a:rect l="l" t="t" r="r" b="b"/>
              <a:pathLst>
                <a:path w="1059329" h="1279778">
                  <a:moveTo>
                    <a:pt x="0" y="0"/>
                  </a:moveTo>
                  <a:lnTo>
                    <a:pt x="1059329" y="0"/>
                  </a:lnTo>
                  <a:lnTo>
                    <a:pt x="1059329" y="1279778"/>
                  </a:lnTo>
                  <a:lnTo>
                    <a:pt x="0" y="1279778"/>
                  </a:lnTo>
                  <a:close/>
                </a:path>
              </a:pathLst>
            </a:custGeom>
            <a:solidFill>
              <a:srgbClr val="CFF4FF"/>
            </a:solidFill>
            <a:ln w="190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1059329" cy="13178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sp>
        <p:nvSpPr>
          <p:cNvPr id="20" name="Freeform 20"/>
          <p:cNvSpPr/>
          <p:nvPr/>
        </p:nvSpPr>
        <p:spPr>
          <a:xfrm>
            <a:off x="7151865" y="8831719"/>
            <a:ext cx="4319810" cy="426581"/>
          </a:xfrm>
          <a:custGeom>
            <a:avLst/>
            <a:gdLst/>
            <a:ahLst/>
            <a:cxnLst/>
            <a:rect l="l" t="t" r="r" b="b"/>
            <a:pathLst>
              <a:path w="4319810" h="426581">
                <a:moveTo>
                  <a:pt x="0" y="0"/>
                </a:moveTo>
                <a:lnTo>
                  <a:pt x="4319810" y="0"/>
                </a:lnTo>
                <a:lnTo>
                  <a:pt x="4319810" y="426581"/>
                </a:lnTo>
                <a:lnTo>
                  <a:pt x="0" y="4265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9999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Freeform 21"/>
          <p:cNvSpPr/>
          <p:nvPr/>
        </p:nvSpPr>
        <p:spPr>
          <a:xfrm>
            <a:off x="11471675" y="8831719"/>
            <a:ext cx="4319810" cy="426581"/>
          </a:xfrm>
          <a:custGeom>
            <a:avLst/>
            <a:gdLst/>
            <a:ahLst/>
            <a:cxnLst/>
            <a:rect l="l" t="t" r="r" b="b"/>
            <a:pathLst>
              <a:path w="4319810" h="426581">
                <a:moveTo>
                  <a:pt x="0" y="0"/>
                </a:moveTo>
                <a:lnTo>
                  <a:pt x="4319810" y="0"/>
                </a:lnTo>
                <a:lnTo>
                  <a:pt x="4319810" y="426581"/>
                </a:lnTo>
                <a:lnTo>
                  <a:pt x="0" y="4265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9999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TextBox 22"/>
          <p:cNvSpPr txBox="1"/>
          <p:nvPr/>
        </p:nvSpPr>
        <p:spPr>
          <a:xfrm>
            <a:off x="3081830" y="4497864"/>
            <a:ext cx="3745996" cy="19429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185"/>
              </a:lnSpc>
              <a:spcBef>
                <a:spcPct val="0"/>
              </a:spcBef>
            </a:pPr>
            <a:r>
              <a:rPr lang="en-US" sz="3757">
                <a:solidFill>
                  <a:srgbClr val="F1945B"/>
                </a:solidFill>
                <a:latin typeface="DM Sans Bold"/>
              </a:rPr>
              <a:t>No actualizar el portafolio con frecuencia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3128483" y="6565175"/>
            <a:ext cx="3699343" cy="17056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11"/>
              </a:lnSpc>
            </a:pPr>
            <a:r>
              <a:rPr lang="en-US" sz="2472">
                <a:solidFill>
                  <a:srgbClr val="051D40"/>
                </a:solidFill>
                <a:latin typeface="DM Sans"/>
              </a:rPr>
              <a:t>Desarrollador poco comprometido.</a:t>
            </a:r>
          </a:p>
          <a:p>
            <a:pPr marL="0" lvl="0" indent="0" algn="ctr">
              <a:lnSpc>
                <a:spcPts val="3411"/>
              </a:lnSpc>
              <a:spcBef>
                <a:spcPct val="0"/>
              </a:spcBef>
            </a:pPr>
            <a:r>
              <a:rPr lang="en-US" sz="2472">
                <a:solidFill>
                  <a:srgbClr val="051D40"/>
                </a:solidFill>
                <a:latin typeface="DM Sans"/>
              </a:rPr>
              <a:t>Carencia de proyectos recientes.</a:t>
            </a:r>
          </a:p>
        </p:txBody>
      </p:sp>
      <p:sp>
        <p:nvSpPr>
          <p:cNvPr id="24" name="Freeform 24"/>
          <p:cNvSpPr/>
          <p:nvPr/>
        </p:nvSpPr>
        <p:spPr>
          <a:xfrm rot="9275559">
            <a:off x="14509545" y="-240999"/>
            <a:ext cx="9085628" cy="5368780"/>
          </a:xfrm>
          <a:custGeom>
            <a:avLst/>
            <a:gdLst/>
            <a:ahLst/>
            <a:cxnLst/>
            <a:rect l="l" t="t" r="r" b="b"/>
            <a:pathLst>
              <a:path w="9085628" h="5368780">
                <a:moveTo>
                  <a:pt x="0" y="0"/>
                </a:moveTo>
                <a:lnTo>
                  <a:pt x="9085629" y="0"/>
                </a:lnTo>
                <a:lnTo>
                  <a:pt x="9085629" y="5368780"/>
                </a:lnTo>
                <a:lnTo>
                  <a:pt x="0" y="53687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683520" y="1590911"/>
            <a:ext cx="2651835" cy="2651835"/>
          </a:xfrm>
          <a:custGeom>
            <a:avLst/>
            <a:gdLst/>
            <a:ahLst/>
            <a:cxnLst/>
            <a:rect l="l" t="t" r="r" b="b"/>
            <a:pathLst>
              <a:path w="2651835" h="2651835">
                <a:moveTo>
                  <a:pt x="0" y="0"/>
                </a:moveTo>
                <a:lnTo>
                  <a:pt x="2651835" y="0"/>
                </a:lnTo>
                <a:lnTo>
                  <a:pt x="2651835" y="2651835"/>
                </a:lnTo>
                <a:lnTo>
                  <a:pt x="0" y="26518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0637321" y="2636321"/>
            <a:ext cx="7650679" cy="7650679"/>
            <a:chOff x="0" y="0"/>
            <a:chExt cx="3331210" cy="333121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331210" cy="3331210"/>
            </a:xfrm>
            <a:custGeom>
              <a:avLst/>
              <a:gdLst/>
              <a:ahLst/>
              <a:cxnLst/>
              <a:rect l="l" t="t" r="r" b="b"/>
              <a:pathLst>
                <a:path w="3331210" h="3331210">
                  <a:moveTo>
                    <a:pt x="3331210" y="3331210"/>
                  </a:moveTo>
                  <a:lnTo>
                    <a:pt x="0" y="3331210"/>
                  </a:lnTo>
                  <a:cubicBezTo>
                    <a:pt x="0" y="1490980"/>
                    <a:pt x="1490980" y="0"/>
                    <a:pt x="3331210" y="0"/>
                  </a:cubicBezTo>
                  <a:lnTo>
                    <a:pt x="3331210" y="3331210"/>
                  </a:lnTo>
                  <a:close/>
                </a:path>
              </a:pathLst>
            </a:custGeom>
            <a:blipFill>
              <a:blip r:embed="rId4"/>
              <a:stretch>
                <a:fillRect l="-25000" r="-25000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625697" y="5359662"/>
            <a:ext cx="9364819" cy="12799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99"/>
              </a:lnSpc>
            </a:pPr>
            <a:r>
              <a:rPr lang="en-US" sz="3695" dirty="0" err="1">
                <a:solidFill>
                  <a:srgbClr val="4BD1FB"/>
                </a:solidFill>
                <a:latin typeface="DM Sans Bold"/>
              </a:rPr>
              <a:t>Ingresa</a:t>
            </a:r>
            <a:r>
              <a:rPr lang="en-US" sz="3695" dirty="0">
                <a:solidFill>
                  <a:srgbClr val="4BD1FB"/>
                </a:solidFill>
                <a:latin typeface="DM Sans Bold"/>
              </a:rPr>
              <a:t> a la </a:t>
            </a:r>
            <a:r>
              <a:rPr lang="en-US" sz="3695" dirty="0" err="1">
                <a:solidFill>
                  <a:srgbClr val="4BD1FB"/>
                </a:solidFill>
                <a:latin typeface="DM Sans Bold"/>
              </a:rPr>
              <a:t>actividad</a:t>
            </a:r>
            <a:r>
              <a:rPr lang="en-US" sz="3695" dirty="0">
                <a:solidFill>
                  <a:srgbClr val="4BD1FB"/>
                </a:solidFill>
                <a:latin typeface="DM Sans Bold"/>
              </a:rPr>
              <a:t>:   </a:t>
            </a:r>
            <a:r>
              <a:rPr lang="en-US" sz="3695" dirty="0">
                <a:solidFill>
                  <a:srgbClr val="4BD1FB"/>
                </a:solidFill>
                <a:latin typeface="DM Sans Bold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https://kahoot.it/</a:t>
            </a:r>
            <a:endParaRPr lang="en-US" sz="3695" dirty="0">
              <a:solidFill>
                <a:srgbClr val="4BD1FB"/>
              </a:solidFill>
              <a:latin typeface="DM Sans Bold"/>
            </a:endParaRPr>
          </a:p>
          <a:p>
            <a:pPr marL="0" lvl="0" indent="0" algn="l">
              <a:lnSpc>
                <a:spcPts val="5099"/>
              </a:lnSpc>
              <a:spcBef>
                <a:spcPct val="0"/>
              </a:spcBef>
            </a:pPr>
            <a:endParaRPr lang="en-US" sz="3695" dirty="0">
              <a:solidFill>
                <a:srgbClr val="4BD1FB"/>
              </a:solidFill>
              <a:latin typeface="DM Sans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625697" y="4014026"/>
            <a:ext cx="10821834" cy="12360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9753"/>
              </a:lnSpc>
              <a:spcBef>
                <a:spcPct val="0"/>
              </a:spcBef>
            </a:pPr>
            <a:r>
              <a:rPr lang="en-US" sz="8127" u="none" strike="noStrike">
                <a:solidFill>
                  <a:srgbClr val="FFFFFF"/>
                </a:solidFill>
                <a:latin typeface="Now Bold"/>
              </a:rPr>
              <a:t>GRACIAS A TODOS </a:t>
            </a:r>
          </a:p>
        </p:txBody>
      </p:sp>
      <p:sp>
        <p:nvSpPr>
          <p:cNvPr id="7" name="Freeform 7"/>
          <p:cNvSpPr/>
          <p:nvPr/>
        </p:nvSpPr>
        <p:spPr>
          <a:xfrm>
            <a:off x="-789475" y="-570381"/>
            <a:ext cx="2651835" cy="2651835"/>
          </a:xfrm>
          <a:custGeom>
            <a:avLst/>
            <a:gdLst/>
            <a:ahLst/>
            <a:cxnLst/>
            <a:rect l="l" t="t" r="r" b="b"/>
            <a:pathLst>
              <a:path w="2651835" h="2651835">
                <a:moveTo>
                  <a:pt x="0" y="0"/>
                </a:moveTo>
                <a:lnTo>
                  <a:pt x="2651836" y="0"/>
                </a:lnTo>
                <a:lnTo>
                  <a:pt x="2651836" y="2651835"/>
                </a:lnTo>
                <a:lnTo>
                  <a:pt x="0" y="26518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986667" y="3084143"/>
            <a:ext cx="2613061" cy="2611507"/>
            <a:chOff x="0" y="0"/>
            <a:chExt cx="991873" cy="99128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91873" cy="991283"/>
            </a:xfrm>
            <a:custGeom>
              <a:avLst/>
              <a:gdLst/>
              <a:ahLst/>
              <a:cxnLst/>
              <a:rect l="l" t="t" r="r" b="b"/>
              <a:pathLst>
                <a:path w="991873" h="991283">
                  <a:moveTo>
                    <a:pt x="0" y="0"/>
                  </a:moveTo>
                  <a:lnTo>
                    <a:pt x="991873" y="0"/>
                  </a:lnTo>
                  <a:lnTo>
                    <a:pt x="991873" y="991283"/>
                  </a:lnTo>
                  <a:lnTo>
                    <a:pt x="0" y="991283"/>
                  </a:lnTo>
                  <a:close/>
                </a:path>
              </a:pathLst>
            </a:custGeom>
            <a:solidFill>
              <a:srgbClr val="145DA0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991873" cy="10293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83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 flipV="1">
            <a:off x="3249306" y="4142548"/>
            <a:ext cx="2203125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5844564" y="3084143"/>
            <a:ext cx="2613061" cy="2611507"/>
            <a:chOff x="0" y="0"/>
            <a:chExt cx="991873" cy="99128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991873" cy="991283"/>
            </a:xfrm>
            <a:custGeom>
              <a:avLst/>
              <a:gdLst/>
              <a:ahLst/>
              <a:cxnLst/>
              <a:rect l="l" t="t" r="r" b="b"/>
              <a:pathLst>
                <a:path w="991873" h="991283">
                  <a:moveTo>
                    <a:pt x="0" y="0"/>
                  </a:moveTo>
                  <a:lnTo>
                    <a:pt x="991873" y="0"/>
                  </a:lnTo>
                  <a:lnTo>
                    <a:pt x="991873" y="991283"/>
                  </a:lnTo>
                  <a:lnTo>
                    <a:pt x="0" y="991283"/>
                  </a:lnTo>
                  <a:close/>
                </a:path>
              </a:pathLst>
            </a:custGeom>
            <a:solidFill>
              <a:srgbClr val="145DA0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991873" cy="10293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83"/>
                </a:lnSpc>
              </a:pPr>
              <a:endParaRPr/>
            </a:p>
          </p:txBody>
        </p:sp>
      </p:grpSp>
      <p:sp>
        <p:nvSpPr>
          <p:cNvPr id="9" name="AutoShape 9"/>
          <p:cNvSpPr/>
          <p:nvPr/>
        </p:nvSpPr>
        <p:spPr>
          <a:xfrm flipV="1">
            <a:off x="6107203" y="4180648"/>
            <a:ext cx="2203125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10" name="Group 10"/>
          <p:cNvGrpSpPr/>
          <p:nvPr/>
        </p:nvGrpSpPr>
        <p:grpSpPr>
          <a:xfrm>
            <a:off x="2986667" y="5870734"/>
            <a:ext cx="2613061" cy="2611507"/>
            <a:chOff x="0" y="0"/>
            <a:chExt cx="991873" cy="99128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991873" cy="991283"/>
            </a:xfrm>
            <a:custGeom>
              <a:avLst/>
              <a:gdLst/>
              <a:ahLst/>
              <a:cxnLst/>
              <a:rect l="l" t="t" r="r" b="b"/>
              <a:pathLst>
                <a:path w="991873" h="991283">
                  <a:moveTo>
                    <a:pt x="0" y="0"/>
                  </a:moveTo>
                  <a:lnTo>
                    <a:pt x="991873" y="0"/>
                  </a:lnTo>
                  <a:lnTo>
                    <a:pt x="991873" y="991283"/>
                  </a:lnTo>
                  <a:lnTo>
                    <a:pt x="0" y="991283"/>
                  </a:lnTo>
                  <a:close/>
                </a:path>
              </a:pathLst>
            </a:custGeom>
            <a:solidFill>
              <a:srgbClr val="145DA0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991873" cy="10293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83"/>
                </a:lnSpc>
              </a:pPr>
              <a:endParaRPr/>
            </a:p>
          </p:txBody>
        </p:sp>
      </p:grpSp>
      <p:sp>
        <p:nvSpPr>
          <p:cNvPr id="13" name="AutoShape 13"/>
          <p:cNvSpPr/>
          <p:nvPr/>
        </p:nvSpPr>
        <p:spPr>
          <a:xfrm flipV="1">
            <a:off x="3191635" y="6967239"/>
            <a:ext cx="2203125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14" name="Group 14"/>
          <p:cNvGrpSpPr/>
          <p:nvPr/>
        </p:nvGrpSpPr>
        <p:grpSpPr>
          <a:xfrm>
            <a:off x="5844564" y="5870734"/>
            <a:ext cx="2613061" cy="2611507"/>
            <a:chOff x="0" y="0"/>
            <a:chExt cx="991873" cy="991283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991873" cy="991283"/>
            </a:xfrm>
            <a:custGeom>
              <a:avLst/>
              <a:gdLst/>
              <a:ahLst/>
              <a:cxnLst/>
              <a:rect l="l" t="t" r="r" b="b"/>
              <a:pathLst>
                <a:path w="991873" h="991283">
                  <a:moveTo>
                    <a:pt x="0" y="0"/>
                  </a:moveTo>
                  <a:lnTo>
                    <a:pt x="991873" y="0"/>
                  </a:lnTo>
                  <a:lnTo>
                    <a:pt x="991873" y="991283"/>
                  </a:lnTo>
                  <a:lnTo>
                    <a:pt x="0" y="991283"/>
                  </a:lnTo>
                  <a:close/>
                </a:path>
              </a:pathLst>
            </a:custGeom>
            <a:solidFill>
              <a:srgbClr val="145DA0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991873" cy="10293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83"/>
                </a:lnSpc>
              </a:pPr>
              <a:endParaRPr/>
            </a:p>
          </p:txBody>
        </p:sp>
      </p:grpSp>
      <p:sp>
        <p:nvSpPr>
          <p:cNvPr id="17" name="AutoShape 17"/>
          <p:cNvSpPr/>
          <p:nvPr/>
        </p:nvSpPr>
        <p:spPr>
          <a:xfrm flipV="1">
            <a:off x="6107203" y="6986289"/>
            <a:ext cx="2203125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18" name="Group 18"/>
          <p:cNvGrpSpPr/>
          <p:nvPr/>
        </p:nvGrpSpPr>
        <p:grpSpPr>
          <a:xfrm>
            <a:off x="10000675" y="1509629"/>
            <a:ext cx="6992751" cy="8074770"/>
            <a:chOff x="0" y="0"/>
            <a:chExt cx="5499100" cy="63500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5499100" cy="6350000"/>
            </a:xfrm>
            <a:custGeom>
              <a:avLst/>
              <a:gdLst/>
              <a:ahLst/>
              <a:cxnLst/>
              <a:rect l="l" t="t" r="r" b="b"/>
              <a:pathLst>
                <a:path w="5499100" h="6350000">
                  <a:moveTo>
                    <a:pt x="2749550" y="6350000"/>
                  </a:moveTo>
                  <a:lnTo>
                    <a:pt x="0" y="4762500"/>
                  </a:lnTo>
                  <a:lnTo>
                    <a:pt x="0" y="1587500"/>
                  </a:lnTo>
                  <a:lnTo>
                    <a:pt x="2749550" y="0"/>
                  </a:lnTo>
                  <a:lnTo>
                    <a:pt x="5499100" y="1587500"/>
                  </a:lnTo>
                  <a:lnTo>
                    <a:pt x="5499100" y="4762500"/>
                  </a:lnTo>
                  <a:lnTo>
                    <a:pt x="2749550" y="6350000"/>
                  </a:lnTo>
                  <a:close/>
                </a:path>
              </a:pathLst>
            </a:custGeom>
            <a:solidFill>
              <a:srgbClr val="56AEFF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0143550" y="1698193"/>
            <a:ext cx="6697476" cy="7733806"/>
            <a:chOff x="0" y="0"/>
            <a:chExt cx="5499100" cy="63500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5499100" cy="6350000"/>
            </a:xfrm>
            <a:custGeom>
              <a:avLst/>
              <a:gdLst/>
              <a:ahLst/>
              <a:cxnLst/>
              <a:rect l="l" t="t" r="r" b="b"/>
              <a:pathLst>
                <a:path w="5499100" h="6350000">
                  <a:moveTo>
                    <a:pt x="2749550" y="6350000"/>
                  </a:moveTo>
                  <a:lnTo>
                    <a:pt x="0" y="4762500"/>
                  </a:lnTo>
                  <a:lnTo>
                    <a:pt x="0" y="1587500"/>
                  </a:lnTo>
                  <a:lnTo>
                    <a:pt x="2749550" y="0"/>
                  </a:lnTo>
                  <a:lnTo>
                    <a:pt x="5499100" y="1587500"/>
                  </a:lnTo>
                  <a:lnTo>
                    <a:pt x="5499100" y="4762500"/>
                  </a:lnTo>
                  <a:lnTo>
                    <a:pt x="2749550" y="6350000"/>
                  </a:lnTo>
                  <a:close/>
                </a:path>
              </a:pathLst>
            </a:custGeom>
            <a:blipFill>
              <a:blip r:embed="rId2"/>
              <a:stretch>
                <a:fillRect l="-33710" r="-39283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8705275" y="3084143"/>
            <a:ext cx="2613061" cy="2611507"/>
            <a:chOff x="0" y="0"/>
            <a:chExt cx="991873" cy="991283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991873" cy="991283"/>
            </a:xfrm>
            <a:custGeom>
              <a:avLst/>
              <a:gdLst/>
              <a:ahLst/>
              <a:cxnLst/>
              <a:rect l="l" t="t" r="r" b="b"/>
              <a:pathLst>
                <a:path w="991873" h="991283">
                  <a:moveTo>
                    <a:pt x="0" y="0"/>
                  </a:moveTo>
                  <a:lnTo>
                    <a:pt x="991873" y="0"/>
                  </a:lnTo>
                  <a:lnTo>
                    <a:pt x="991873" y="991283"/>
                  </a:lnTo>
                  <a:lnTo>
                    <a:pt x="0" y="991283"/>
                  </a:lnTo>
                  <a:close/>
                </a:path>
              </a:pathLst>
            </a:custGeom>
            <a:solidFill>
              <a:srgbClr val="145DA0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-38100"/>
              <a:ext cx="991873" cy="10293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83"/>
                </a:lnSpc>
              </a:pPr>
              <a:endParaRPr/>
            </a:p>
          </p:txBody>
        </p:sp>
      </p:grpSp>
      <p:sp>
        <p:nvSpPr>
          <p:cNvPr id="25" name="AutoShape 25"/>
          <p:cNvSpPr/>
          <p:nvPr/>
        </p:nvSpPr>
        <p:spPr>
          <a:xfrm flipV="1">
            <a:off x="8899113" y="4161598"/>
            <a:ext cx="2203125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26" name="Group 26"/>
          <p:cNvGrpSpPr/>
          <p:nvPr/>
        </p:nvGrpSpPr>
        <p:grpSpPr>
          <a:xfrm>
            <a:off x="8705275" y="5870734"/>
            <a:ext cx="2613061" cy="2611507"/>
            <a:chOff x="0" y="0"/>
            <a:chExt cx="991873" cy="991283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991873" cy="991283"/>
            </a:xfrm>
            <a:custGeom>
              <a:avLst/>
              <a:gdLst/>
              <a:ahLst/>
              <a:cxnLst/>
              <a:rect l="l" t="t" r="r" b="b"/>
              <a:pathLst>
                <a:path w="991873" h="991283">
                  <a:moveTo>
                    <a:pt x="0" y="0"/>
                  </a:moveTo>
                  <a:lnTo>
                    <a:pt x="991873" y="0"/>
                  </a:lnTo>
                  <a:lnTo>
                    <a:pt x="991873" y="991283"/>
                  </a:lnTo>
                  <a:lnTo>
                    <a:pt x="0" y="991283"/>
                  </a:lnTo>
                  <a:close/>
                </a:path>
              </a:pathLst>
            </a:custGeom>
            <a:solidFill>
              <a:srgbClr val="145DA0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-38100"/>
              <a:ext cx="991873" cy="10293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83"/>
                </a:lnSpc>
              </a:pPr>
              <a:endParaRPr/>
            </a:p>
          </p:txBody>
        </p:sp>
      </p:grpSp>
      <p:sp>
        <p:nvSpPr>
          <p:cNvPr id="29" name="AutoShape 29"/>
          <p:cNvSpPr/>
          <p:nvPr/>
        </p:nvSpPr>
        <p:spPr>
          <a:xfrm flipV="1">
            <a:off x="8910244" y="6986289"/>
            <a:ext cx="2203125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0" name="Freeform 30"/>
          <p:cNvSpPr/>
          <p:nvPr/>
        </p:nvSpPr>
        <p:spPr>
          <a:xfrm>
            <a:off x="-7631327" y="597505"/>
            <a:ext cx="9077445" cy="9077445"/>
          </a:xfrm>
          <a:custGeom>
            <a:avLst/>
            <a:gdLst/>
            <a:ahLst/>
            <a:cxnLst/>
            <a:rect l="l" t="t" r="r" b="b"/>
            <a:pathLst>
              <a:path w="9077445" h="9077445">
                <a:moveTo>
                  <a:pt x="0" y="0"/>
                </a:moveTo>
                <a:lnTo>
                  <a:pt x="9077444" y="0"/>
                </a:lnTo>
                <a:lnTo>
                  <a:pt x="9077444" y="9077445"/>
                </a:lnTo>
                <a:lnTo>
                  <a:pt x="0" y="90774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1" name="TextBox 31"/>
          <p:cNvSpPr txBox="1"/>
          <p:nvPr/>
        </p:nvSpPr>
        <p:spPr>
          <a:xfrm>
            <a:off x="2986667" y="1698193"/>
            <a:ext cx="8437330" cy="12144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625"/>
              </a:lnSpc>
              <a:spcBef>
                <a:spcPct val="0"/>
              </a:spcBef>
            </a:pPr>
            <a:r>
              <a:rPr lang="en-US" sz="8020" u="none" strike="noStrike">
                <a:solidFill>
                  <a:srgbClr val="56AEFF"/>
                </a:solidFill>
                <a:latin typeface="Now Bold"/>
              </a:rPr>
              <a:t>CONTENIDO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3133964" y="4274750"/>
            <a:ext cx="2318467" cy="12903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05"/>
              </a:lnSpc>
            </a:pPr>
            <a:r>
              <a:rPr lang="en-US" sz="1887">
                <a:solidFill>
                  <a:srgbClr val="FFFFFF"/>
                </a:solidFill>
                <a:latin typeface="DM Sans"/>
              </a:rPr>
              <a:t>Importancia de tener un portafolio web bien diseñado y funcional.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3447970" y="3225902"/>
            <a:ext cx="1690455" cy="973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14"/>
              </a:lnSpc>
            </a:pPr>
            <a:r>
              <a:rPr lang="en-US" sz="5735">
                <a:solidFill>
                  <a:srgbClr val="FFFFFF"/>
                </a:solidFill>
                <a:latin typeface="DM Sans Bold"/>
              </a:rPr>
              <a:t>01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5991861" y="4795854"/>
            <a:ext cx="2318467" cy="318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05"/>
              </a:lnSpc>
            </a:pPr>
            <a:r>
              <a:rPr lang="en-US" sz="1887">
                <a:solidFill>
                  <a:srgbClr val="FFFFFF"/>
                </a:solidFill>
                <a:latin typeface="DM Sans"/>
              </a:rPr>
              <a:t>Errores de diseño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6305867" y="3225902"/>
            <a:ext cx="1690455" cy="973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14"/>
              </a:lnSpc>
            </a:pPr>
            <a:r>
              <a:rPr lang="en-US" sz="5735">
                <a:solidFill>
                  <a:srgbClr val="FFFFFF"/>
                </a:solidFill>
                <a:latin typeface="DM Sans Bold"/>
              </a:rPr>
              <a:t>02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3076293" y="7138387"/>
            <a:ext cx="2318467" cy="12903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05"/>
              </a:lnSpc>
            </a:pPr>
            <a:r>
              <a:rPr lang="en-US" sz="1887">
                <a:solidFill>
                  <a:srgbClr val="FFFFFF"/>
                </a:solidFill>
                <a:latin typeface="DM Sans"/>
              </a:rPr>
              <a:t>Problemas de usabilidad y accesibilidad</a:t>
            </a:r>
          </a:p>
          <a:p>
            <a:pPr algn="ctr">
              <a:lnSpc>
                <a:spcPts val="2605"/>
              </a:lnSpc>
            </a:pPr>
            <a:endParaRPr lang="en-US" sz="1887">
              <a:solidFill>
                <a:srgbClr val="FFFFFF"/>
              </a:solidFill>
              <a:latin typeface="DM Sans"/>
            </a:endParaRPr>
          </a:p>
        </p:txBody>
      </p:sp>
      <p:sp>
        <p:nvSpPr>
          <p:cNvPr id="37" name="TextBox 37"/>
          <p:cNvSpPr txBox="1"/>
          <p:nvPr/>
        </p:nvSpPr>
        <p:spPr>
          <a:xfrm>
            <a:off x="3447970" y="6012493"/>
            <a:ext cx="1690455" cy="973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14"/>
              </a:lnSpc>
            </a:pPr>
            <a:r>
              <a:rPr lang="en-US" sz="5735">
                <a:solidFill>
                  <a:srgbClr val="FFFFFF"/>
                </a:solidFill>
                <a:latin typeface="DM Sans Bold"/>
              </a:rPr>
              <a:t>04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6046098" y="7386339"/>
            <a:ext cx="2318467" cy="6426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05"/>
              </a:lnSpc>
            </a:pPr>
            <a:r>
              <a:rPr lang="en-US" sz="1887">
                <a:solidFill>
                  <a:srgbClr val="FFFFFF"/>
                </a:solidFill>
                <a:latin typeface="DM Sans"/>
              </a:rPr>
              <a:t>Experiencia del usuario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6305867" y="6012493"/>
            <a:ext cx="1690455" cy="973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14"/>
              </a:lnSpc>
            </a:pPr>
            <a:r>
              <a:rPr lang="en-US" sz="5735">
                <a:solidFill>
                  <a:srgbClr val="FFFFFF"/>
                </a:solidFill>
                <a:latin typeface="DM Sans Bold"/>
              </a:rPr>
              <a:t>05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8841442" y="4598600"/>
            <a:ext cx="2318467" cy="6426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05"/>
              </a:lnSpc>
            </a:pPr>
            <a:r>
              <a:rPr lang="en-US" sz="1887">
                <a:solidFill>
                  <a:srgbClr val="FFFFFF"/>
                </a:solidFill>
                <a:latin typeface="DM Sans"/>
              </a:rPr>
              <a:t>Errores de contenido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9166578" y="3225902"/>
            <a:ext cx="1690455" cy="973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14"/>
              </a:lnSpc>
            </a:pPr>
            <a:r>
              <a:rPr lang="en-US" sz="5735">
                <a:solidFill>
                  <a:srgbClr val="FFFFFF"/>
                </a:solidFill>
                <a:latin typeface="DM Sans Bold"/>
              </a:rPr>
              <a:t>03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8852572" y="7062489"/>
            <a:ext cx="2318467" cy="12903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05"/>
              </a:lnSpc>
            </a:pPr>
            <a:r>
              <a:rPr lang="en-US" sz="1887">
                <a:solidFill>
                  <a:srgbClr val="FFFFFF"/>
                </a:solidFill>
                <a:latin typeface="DM Sans"/>
              </a:rPr>
              <a:t>Errores de un portafolio web de un desarrollador de software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9166578" y="6012493"/>
            <a:ext cx="1690455" cy="973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14"/>
              </a:lnSpc>
            </a:pPr>
            <a:r>
              <a:rPr lang="en-US" sz="5735">
                <a:solidFill>
                  <a:srgbClr val="FFFFFF"/>
                </a:solidFill>
                <a:latin typeface="DM Sans Bold"/>
              </a:rPr>
              <a:t>06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-7110993" y="0"/>
            <a:ext cx="15430157" cy="10545890"/>
            <a:chOff x="0" y="0"/>
            <a:chExt cx="5508856" cy="376508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508856" cy="3765081"/>
            </a:xfrm>
            <a:custGeom>
              <a:avLst/>
              <a:gdLst/>
              <a:ahLst/>
              <a:cxnLst/>
              <a:rect l="l" t="t" r="r" b="b"/>
              <a:pathLst>
                <a:path w="5508856" h="3765081">
                  <a:moveTo>
                    <a:pt x="0" y="0"/>
                  </a:moveTo>
                  <a:lnTo>
                    <a:pt x="3335085" y="0"/>
                  </a:lnTo>
                  <a:lnTo>
                    <a:pt x="5508856" y="3765081"/>
                  </a:lnTo>
                  <a:lnTo>
                    <a:pt x="2173770" y="37650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945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0" y="0"/>
              <a:ext cx="5508856" cy="3765081"/>
            </a:xfrm>
            <a:custGeom>
              <a:avLst/>
              <a:gdLst/>
              <a:ahLst/>
              <a:cxnLst/>
              <a:rect l="l" t="t" r="r" b="b"/>
              <a:pathLst>
                <a:path w="5508856" h="3765081">
                  <a:moveTo>
                    <a:pt x="0" y="0"/>
                  </a:moveTo>
                  <a:lnTo>
                    <a:pt x="3335085" y="0"/>
                  </a:lnTo>
                  <a:lnTo>
                    <a:pt x="5508856" y="3765081"/>
                  </a:lnTo>
                  <a:lnTo>
                    <a:pt x="2173770" y="37650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259" r="-1259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6072904" y="2182389"/>
            <a:ext cx="11489641" cy="13473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5279"/>
              </a:lnSpc>
              <a:spcBef>
                <a:spcPct val="0"/>
              </a:spcBef>
            </a:pPr>
            <a:r>
              <a:rPr lang="en-US" sz="4399">
                <a:solidFill>
                  <a:srgbClr val="FFFFFF"/>
                </a:solidFill>
                <a:latin typeface="Now Bold"/>
              </a:rPr>
              <a:t>IMPORTANCIA DE UN PORTAFOLIO WEB BIEN DISEÑADO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494953" y="3692272"/>
            <a:ext cx="11067592" cy="53509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575"/>
              </a:lnSpc>
            </a:pPr>
            <a:r>
              <a:rPr lang="en-US" sz="2590" spc="253">
                <a:solidFill>
                  <a:srgbClr val="F5FFF5"/>
                </a:solidFill>
                <a:latin typeface="DM Sans"/>
              </a:rPr>
              <a:t>Un portafolio web bien diseñado es esencial para cualquier profesional. No solo le permite al profesional mostrar su trabajo, habilidades y experiencia de manera clara y atractiva, sino que también sirve como carta de presentación en el mundo digital. Cuando un empleador o cliente potencial visita un portafolio web bien diseñado, se encuentra con una ventana profesional que transmite profesionalismo y compromiso con la calidad. Además, un diseño intuitivo y fácil de navegar garantiza que los visitantes puedan encontrar rápidamente la información relevante, lo que aumenta las posibilidades de generar interés y oportunidades laborales. </a:t>
            </a:r>
          </a:p>
        </p:txBody>
      </p:sp>
      <p:sp>
        <p:nvSpPr>
          <p:cNvPr id="7" name="Freeform 7"/>
          <p:cNvSpPr/>
          <p:nvPr/>
        </p:nvSpPr>
        <p:spPr>
          <a:xfrm>
            <a:off x="-2622339" y="7919689"/>
            <a:ext cx="6452848" cy="5596379"/>
          </a:xfrm>
          <a:custGeom>
            <a:avLst/>
            <a:gdLst/>
            <a:ahLst/>
            <a:cxnLst/>
            <a:rect l="l" t="t" r="r" b="b"/>
            <a:pathLst>
              <a:path w="6452848" h="5596379">
                <a:moveTo>
                  <a:pt x="0" y="0"/>
                </a:moveTo>
                <a:lnTo>
                  <a:pt x="6452849" y="0"/>
                </a:lnTo>
                <a:lnTo>
                  <a:pt x="6452849" y="5596379"/>
                </a:lnTo>
                <a:lnTo>
                  <a:pt x="0" y="559637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rot="-10800000">
            <a:off x="14032876" y="-3614618"/>
            <a:ext cx="6452848" cy="5596379"/>
          </a:xfrm>
          <a:custGeom>
            <a:avLst/>
            <a:gdLst/>
            <a:ahLst/>
            <a:cxnLst/>
            <a:rect l="l" t="t" r="r" b="b"/>
            <a:pathLst>
              <a:path w="6452848" h="5596379">
                <a:moveTo>
                  <a:pt x="0" y="0"/>
                </a:moveTo>
                <a:lnTo>
                  <a:pt x="6452848" y="0"/>
                </a:lnTo>
                <a:lnTo>
                  <a:pt x="6452848" y="5596379"/>
                </a:lnTo>
                <a:lnTo>
                  <a:pt x="0" y="559637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5D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3860032"/>
          </a:xfrm>
          <a:custGeom>
            <a:avLst/>
            <a:gdLst/>
            <a:ahLst/>
            <a:cxnLst/>
            <a:rect l="l" t="t" r="r" b="b"/>
            <a:pathLst>
              <a:path w="18288000" h="3860032">
                <a:moveTo>
                  <a:pt x="0" y="0"/>
                </a:moveTo>
                <a:lnTo>
                  <a:pt x="18288000" y="0"/>
                </a:lnTo>
                <a:lnTo>
                  <a:pt x="18288000" y="3860032"/>
                </a:lnTo>
                <a:lnTo>
                  <a:pt x="0" y="386003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07827" b="-107827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4458366" y="0"/>
            <a:ext cx="9658350" cy="10287000"/>
            <a:chOff x="0" y="0"/>
            <a:chExt cx="2543763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543763" cy="2709333"/>
            </a:xfrm>
            <a:custGeom>
              <a:avLst/>
              <a:gdLst/>
              <a:ahLst/>
              <a:cxnLst/>
              <a:rect l="l" t="t" r="r" b="b"/>
              <a:pathLst>
                <a:path w="2543763" h="2709333">
                  <a:moveTo>
                    <a:pt x="0" y="0"/>
                  </a:moveTo>
                  <a:lnTo>
                    <a:pt x="2543763" y="0"/>
                  </a:lnTo>
                  <a:lnTo>
                    <a:pt x="254376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51D40">
                <a:alpha val="74902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543763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5164691" y="3572715"/>
            <a:ext cx="8245699" cy="30990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087"/>
              </a:lnSpc>
              <a:spcBef>
                <a:spcPct val="0"/>
              </a:spcBef>
            </a:pPr>
            <a:r>
              <a:rPr lang="en-US" sz="6739">
                <a:solidFill>
                  <a:srgbClr val="FFFFFF"/>
                </a:solidFill>
                <a:latin typeface="Now Bold"/>
              </a:rPr>
              <a:t>ERRORES DE UN PORTAFOLIO WEB GENERAL</a:t>
            </a:r>
          </a:p>
        </p:txBody>
      </p:sp>
      <p:sp>
        <p:nvSpPr>
          <p:cNvPr id="7" name="AutoShape 7"/>
          <p:cNvSpPr/>
          <p:nvPr/>
        </p:nvSpPr>
        <p:spPr>
          <a:xfrm>
            <a:off x="4919830" y="1953828"/>
            <a:ext cx="8735422" cy="0"/>
          </a:xfrm>
          <a:prstGeom prst="line">
            <a:avLst/>
          </a:prstGeom>
          <a:ln w="47625" cap="flat">
            <a:solidFill>
              <a:srgbClr val="145DA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8" name="AutoShape 8"/>
          <p:cNvSpPr/>
          <p:nvPr/>
        </p:nvSpPr>
        <p:spPr>
          <a:xfrm>
            <a:off x="4919830" y="8290690"/>
            <a:ext cx="8735422" cy="0"/>
          </a:xfrm>
          <a:prstGeom prst="line">
            <a:avLst/>
          </a:prstGeom>
          <a:ln w="47625" cap="flat">
            <a:solidFill>
              <a:srgbClr val="145DA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5D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130388" y="0"/>
            <a:ext cx="6279570" cy="10287000"/>
          </a:xfrm>
          <a:custGeom>
            <a:avLst/>
            <a:gdLst/>
            <a:ahLst/>
            <a:cxnLst/>
            <a:rect l="l" t="t" r="r" b="b"/>
            <a:pathLst>
              <a:path w="6279570" h="10287000">
                <a:moveTo>
                  <a:pt x="0" y="0"/>
                </a:moveTo>
                <a:lnTo>
                  <a:pt x="6279571" y="0"/>
                </a:lnTo>
                <a:lnTo>
                  <a:pt x="627957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01" r="-11111" b="-90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5993373" y="-5458262"/>
            <a:ext cx="10196686" cy="10196686"/>
          </a:xfrm>
          <a:custGeom>
            <a:avLst/>
            <a:gdLst/>
            <a:ahLst/>
            <a:cxnLst/>
            <a:rect l="l" t="t" r="r" b="b"/>
            <a:pathLst>
              <a:path w="10196686" h="10196686">
                <a:moveTo>
                  <a:pt x="0" y="0"/>
                </a:moveTo>
                <a:lnTo>
                  <a:pt x="10196686" y="0"/>
                </a:lnTo>
                <a:lnTo>
                  <a:pt x="10196686" y="10196685"/>
                </a:lnTo>
                <a:lnTo>
                  <a:pt x="0" y="1019668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9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4697329" y="6667836"/>
            <a:ext cx="8414387" cy="8414387"/>
          </a:xfrm>
          <a:custGeom>
            <a:avLst/>
            <a:gdLst/>
            <a:ahLst/>
            <a:cxnLst/>
            <a:rect l="l" t="t" r="r" b="b"/>
            <a:pathLst>
              <a:path w="8414387" h="8414387">
                <a:moveTo>
                  <a:pt x="0" y="0"/>
                </a:moveTo>
                <a:lnTo>
                  <a:pt x="8414387" y="0"/>
                </a:lnTo>
                <a:lnTo>
                  <a:pt x="8414387" y="8414387"/>
                </a:lnTo>
                <a:lnTo>
                  <a:pt x="0" y="841438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9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8223986" y="817206"/>
            <a:ext cx="6473343" cy="7400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719"/>
              </a:lnSpc>
              <a:spcBef>
                <a:spcPct val="0"/>
              </a:spcBef>
            </a:pPr>
            <a:r>
              <a:rPr lang="en-US" sz="4766">
                <a:solidFill>
                  <a:srgbClr val="4BD1FB"/>
                </a:solidFill>
                <a:latin typeface="Now Bold"/>
              </a:rPr>
              <a:t>ERRORES DE DISEÑO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799443" y="2779131"/>
            <a:ext cx="4788944" cy="1036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140"/>
              </a:lnSpc>
              <a:spcBef>
                <a:spcPct val="0"/>
              </a:spcBef>
            </a:pPr>
            <a:r>
              <a:rPr lang="en-US" sz="3000">
                <a:solidFill>
                  <a:srgbClr val="FFFBFB"/>
                </a:solidFill>
                <a:latin typeface="DM Sans Bold"/>
              </a:rPr>
              <a:t>La falta de coherencia visual.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782104" y="5559652"/>
            <a:ext cx="9703534" cy="8207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354"/>
              </a:lnSpc>
              <a:spcBef>
                <a:spcPct val="0"/>
              </a:spcBef>
            </a:pPr>
            <a:r>
              <a:rPr lang="en-US" sz="2431">
                <a:solidFill>
                  <a:srgbClr val="FFFFFF"/>
                </a:solidFill>
                <a:latin typeface="DM Sans"/>
              </a:rPr>
              <a:t>Utiliza</a:t>
            </a:r>
            <a:r>
              <a:rPr lang="en-US" sz="2431" u="none" strike="noStrike">
                <a:solidFill>
                  <a:srgbClr val="FFFFFF"/>
                </a:solidFill>
                <a:latin typeface="DM Sans"/>
              </a:rPr>
              <a:t>r una paleta de colores coherente para una experiencia visual profesional.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782104" y="7618656"/>
            <a:ext cx="10095842" cy="8207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354"/>
              </a:lnSpc>
              <a:spcBef>
                <a:spcPct val="0"/>
              </a:spcBef>
            </a:pPr>
            <a:r>
              <a:rPr lang="en-US" sz="2431">
                <a:solidFill>
                  <a:srgbClr val="FFFFFF"/>
                </a:solidFill>
                <a:latin typeface="DM Sans"/>
              </a:rPr>
              <a:t>Mantener un diseño limpio y fácil de navegar para una experiencia de usuario óptima.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761972" y="6602132"/>
            <a:ext cx="11233534" cy="8207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354"/>
              </a:lnSpc>
              <a:spcBef>
                <a:spcPct val="0"/>
              </a:spcBef>
            </a:pPr>
            <a:r>
              <a:rPr lang="en-US" sz="2431">
                <a:solidFill>
                  <a:srgbClr val="FFFFFF"/>
                </a:solidFill>
                <a:latin typeface="DM Sans"/>
              </a:rPr>
              <a:t>P</a:t>
            </a:r>
            <a:r>
              <a:rPr lang="en-US" sz="2431" u="none" strike="noStrike">
                <a:solidFill>
                  <a:srgbClr val="FFFFFF"/>
                </a:solidFill>
                <a:latin typeface="DM Sans"/>
              </a:rPr>
              <a:t>riorizar la funcionalidad sobre la estética para garantizar que el sitio sea fácil de usar.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494595" y="1914103"/>
            <a:ext cx="5861965" cy="512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140"/>
              </a:lnSpc>
              <a:spcBef>
                <a:spcPct val="0"/>
              </a:spcBef>
            </a:pPr>
            <a:r>
              <a:rPr lang="en-US" sz="3000">
                <a:solidFill>
                  <a:srgbClr val="FFFBFB"/>
                </a:solidFill>
                <a:latin typeface="DM Sans Bold"/>
              </a:rPr>
              <a:t>Imágenes de baja calidad.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494595" y="2766299"/>
            <a:ext cx="5861965" cy="1036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140"/>
              </a:lnSpc>
              <a:spcBef>
                <a:spcPct val="0"/>
              </a:spcBef>
            </a:pPr>
            <a:r>
              <a:rPr lang="en-US" sz="3000">
                <a:solidFill>
                  <a:srgbClr val="FFFBFB"/>
                </a:solidFill>
                <a:latin typeface="DM Sans Bold"/>
              </a:rPr>
              <a:t>El uso excesivo de animaciones.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782104" y="1914103"/>
            <a:ext cx="4806284" cy="512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140"/>
              </a:lnSpc>
              <a:spcBef>
                <a:spcPct val="0"/>
              </a:spcBef>
            </a:pPr>
            <a:r>
              <a:rPr lang="en-US" sz="3000">
                <a:solidFill>
                  <a:srgbClr val="FFFBFB"/>
                </a:solidFill>
                <a:latin typeface="DM Sans Bold"/>
              </a:rPr>
              <a:t>Un diseño desordenado.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012306" y="4728898"/>
            <a:ext cx="11488557" cy="60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99"/>
              </a:lnSpc>
              <a:spcBef>
                <a:spcPct val="0"/>
              </a:spcBef>
            </a:pPr>
            <a:r>
              <a:rPr lang="en-US" sz="3999">
                <a:solidFill>
                  <a:srgbClr val="4BD1FB"/>
                </a:solidFill>
                <a:latin typeface="Now Bold"/>
              </a:rPr>
              <a:t>ESTRATEGIAS PARA UN BUEN DISEÑO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761972" y="8611741"/>
            <a:ext cx="11351249" cy="8207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354"/>
              </a:lnSpc>
              <a:spcBef>
                <a:spcPct val="0"/>
              </a:spcBef>
            </a:pPr>
            <a:r>
              <a:rPr lang="en-US" sz="2431">
                <a:solidFill>
                  <a:srgbClr val="FFFFFF"/>
                </a:solidFill>
                <a:latin typeface="DM Sans"/>
              </a:rPr>
              <a:t>Realizar pruebas en diferentes dispositivos y resoluciones para asegurar la accesibilidad del sitio.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6158558" y="1924374"/>
            <a:ext cx="502174" cy="502174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51D4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6336838" y="1914103"/>
            <a:ext cx="131510" cy="512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140"/>
              </a:lnSpc>
              <a:spcBef>
                <a:spcPct val="0"/>
              </a:spcBef>
            </a:pPr>
            <a:r>
              <a:rPr lang="en-US" sz="3000">
                <a:solidFill>
                  <a:srgbClr val="4BD1FB"/>
                </a:solidFill>
                <a:latin typeface="DM Sans Bold"/>
              </a:rPr>
              <a:t>1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6158558" y="2836281"/>
            <a:ext cx="502174" cy="502174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51D4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6284102" y="2826010"/>
            <a:ext cx="251087" cy="512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140"/>
              </a:lnSpc>
              <a:spcBef>
                <a:spcPct val="0"/>
              </a:spcBef>
            </a:pPr>
            <a:r>
              <a:rPr lang="en-US" sz="3000">
                <a:solidFill>
                  <a:srgbClr val="4BD1FB"/>
                </a:solidFill>
                <a:latin typeface="DM Sans Bold"/>
              </a:rPr>
              <a:t>2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11868595" y="1947813"/>
            <a:ext cx="502174" cy="502174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51D4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11994139" y="1937543"/>
            <a:ext cx="251087" cy="512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140"/>
              </a:lnSpc>
              <a:spcBef>
                <a:spcPct val="0"/>
              </a:spcBef>
            </a:pPr>
            <a:r>
              <a:rPr lang="en-US" sz="3000">
                <a:solidFill>
                  <a:srgbClr val="4BD1FB"/>
                </a:solidFill>
                <a:latin typeface="DM Sans Bold"/>
              </a:rPr>
              <a:t>3</a:t>
            </a:r>
          </a:p>
        </p:txBody>
      </p:sp>
      <p:grpSp>
        <p:nvGrpSpPr>
          <p:cNvPr id="27" name="Group 27"/>
          <p:cNvGrpSpPr/>
          <p:nvPr/>
        </p:nvGrpSpPr>
        <p:grpSpPr>
          <a:xfrm>
            <a:off x="11868595" y="2823449"/>
            <a:ext cx="502174" cy="502174"/>
            <a:chOff x="0" y="0"/>
            <a:chExt cx="812800" cy="8128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51D4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11994139" y="2813178"/>
            <a:ext cx="251087" cy="512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140"/>
              </a:lnSpc>
              <a:spcBef>
                <a:spcPct val="0"/>
              </a:spcBef>
            </a:pPr>
            <a:r>
              <a:rPr lang="en-US" sz="3000">
                <a:solidFill>
                  <a:srgbClr val="4BD1FB"/>
                </a:solidFill>
                <a:latin typeface="DM Sans Bold"/>
              </a:rPr>
              <a:t>4</a:t>
            </a:r>
          </a:p>
        </p:txBody>
      </p:sp>
      <p:grpSp>
        <p:nvGrpSpPr>
          <p:cNvPr id="31" name="Group 31"/>
          <p:cNvGrpSpPr/>
          <p:nvPr/>
        </p:nvGrpSpPr>
        <p:grpSpPr>
          <a:xfrm>
            <a:off x="6158558" y="5711689"/>
            <a:ext cx="502174" cy="502174"/>
            <a:chOff x="0" y="0"/>
            <a:chExt cx="812800" cy="81280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51D4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sp>
        <p:nvSpPr>
          <p:cNvPr id="34" name="TextBox 34"/>
          <p:cNvSpPr txBox="1"/>
          <p:nvPr/>
        </p:nvSpPr>
        <p:spPr>
          <a:xfrm>
            <a:off x="6336838" y="5701418"/>
            <a:ext cx="131510" cy="512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140"/>
              </a:lnSpc>
              <a:spcBef>
                <a:spcPct val="0"/>
              </a:spcBef>
            </a:pPr>
            <a:r>
              <a:rPr lang="en-US" sz="3000">
                <a:solidFill>
                  <a:srgbClr val="4BD1FB"/>
                </a:solidFill>
                <a:latin typeface="DM Sans Bold"/>
              </a:rPr>
              <a:t>1</a:t>
            </a:r>
          </a:p>
        </p:txBody>
      </p:sp>
      <p:grpSp>
        <p:nvGrpSpPr>
          <p:cNvPr id="35" name="Group 35"/>
          <p:cNvGrpSpPr/>
          <p:nvPr/>
        </p:nvGrpSpPr>
        <p:grpSpPr>
          <a:xfrm>
            <a:off x="6158558" y="6730729"/>
            <a:ext cx="502174" cy="502174"/>
            <a:chOff x="0" y="0"/>
            <a:chExt cx="812800" cy="812800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51D4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sp>
        <p:nvSpPr>
          <p:cNvPr id="38" name="TextBox 38"/>
          <p:cNvSpPr txBox="1"/>
          <p:nvPr/>
        </p:nvSpPr>
        <p:spPr>
          <a:xfrm>
            <a:off x="6284102" y="6720458"/>
            <a:ext cx="251087" cy="512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140"/>
              </a:lnSpc>
              <a:spcBef>
                <a:spcPct val="0"/>
              </a:spcBef>
            </a:pPr>
            <a:r>
              <a:rPr lang="en-US" sz="3000">
                <a:solidFill>
                  <a:srgbClr val="4BD1FB"/>
                </a:solidFill>
                <a:latin typeface="DM Sans Bold"/>
              </a:rPr>
              <a:t>2</a:t>
            </a:r>
          </a:p>
        </p:txBody>
      </p:sp>
      <p:grpSp>
        <p:nvGrpSpPr>
          <p:cNvPr id="39" name="Group 39"/>
          <p:cNvGrpSpPr/>
          <p:nvPr/>
        </p:nvGrpSpPr>
        <p:grpSpPr>
          <a:xfrm>
            <a:off x="6158558" y="7747253"/>
            <a:ext cx="502174" cy="502174"/>
            <a:chOff x="0" y="0"/>
            <a:chExt cx="812800" cy="812800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51D4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TextBox 4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sp>
        <p:nvSpPr>
          <p:cNvPr id="42" name="TextBox 42"/>
          <p:cNvSpPr txBox="1"/>
          <p:nvPr/>
        </p:nvSpPr>
        <p:spPr>
          <a:xfrm>
            <a:off x="6284102" y="7736982"/>
            <a:ext cx="251087" cy="512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140"/>
              </a:lnSpc>
              <a:spcBef>
                <a:spcPct val="0"/>
              </a:spcBef>
            </a:pPr>
            <a:r>
              <a:rPr lang="en-US" sz="3000">
                <a:solidFill>
                  <a:srgbClr val="4BD1FB"/>
                </a:solidFill>
                <a:latin typeface="DM Sans Bold"/>
              </a:rPr>
              <a:t>3</a:t>
            </a:r>
          </a:p>
        </p:txBody>
      </p:sp>
      <p:grpSp>
        <p:nvGrpSpPr>
          <p:cNvPr id="43" name="Group 43"/>
          <p:cNvGrpSpPr/>
          <p:nvPr/>
        </p:nvGrpSpPr>
        <p:grpSpPr>
          <a:xfrm>
            <a:off x="6158558" y="8763777"/>
            <a:ext cx="502174" cy="502174"/>
            <a:chOff x="0" y="0"/>
            <a:chExt cx="812800" cy="812800"/>
          </a:xfrm>
        </p:grpSpPr>
        <p:sp>
          <p:nvSpPr>
            <p:cNvPr id="44" name="Freeform 4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51D4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TextBox 4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sp>
        <p:nvSpPr>
          <p:cNvPr id="46" name="TextBox 46"/>
          <p:cNvSpPr txBox="1"/>
          <p:nvPr/>
        </p:nvSpPr>
        <p:spPr>
          <a:xfrm>
            <a:off x="6284102" y="8753507"/>
            <a:ext cx="251087" cy="512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140"/>
              </a:lnSpc>
              <a:spcBef>
                <a:spcPct val="0"/>
              </a:spcBef>
            </a:pPr>
            <a:r>
              <a:rPr lang="en-US" sz="3000">
                <a:solidFill>
                  <a:srgbClr val="4BD1FB"/>
                </a:solidFill>
                <a:latin typeface="DM Sans Bold"/>
              </a:rPr>
              <a:t>4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6498535" y="-8204606"/>
            <a:ext cx="10196686" cy="10196686"/>
          </a:xfrm>
          <a:custGeom>
            <a:avLst/>
            <a:gdLst/>
            <a:ahLst/>
            <a:cxnLst/>
            <a:rect l="l" t="t" r="r" b="b"/>
            <a:pathLst>
              <a:path w="10196686" h="10196686">
                <a:moveTo>
                  <a:pt x="0" y="0"/>
                </a:moveTo>
                <a:lnTo>
                  <a:pt x="10196686" y="0"/>
                </a:lnTo>
                <a:lnTo>
                  <a:pt x="10196686" y="10196685"/>
                </a:lnTo>
                <a:lnTo>
                  <a:pt x="0" y="101966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2415680" y="831107"/>
            <a:ext cx="8059547" cy="7400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719"/>
              </a:lnSpc>
              <a:spcBef>
                <a:spcPct val="0"/>
              </a:spcBef>
            </a:pPr>
            <a:r>
              <a:rPr lang="en-US" sz="4766">
                <a:solidFill>
                  <a:srgbClr val="4BD1FB"/>
                </a:solidFill>
                <a:latin typeface="Now Bold"/>
              </a:rPr>
              <a:t>ERRORES DE CONTENIDO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303679" y="2595749"/>
            <a:ext cx="4788944" cy="1036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140"/>
              </a:lnSpc>
              <a:spcBef>
                <a:spcPct val="0"/>
              </a:spcBef>
            </a:pPr>
            <a:r>
              <a:rPr lang="en-US" sz="3000">
                <a:solidFill>
                  <a:srgbClr val="FFFBFB"/>
                </a:solidFill>
                <a:latin typeface="DM Sans Bold"/>
              </a:rPr>
              <a:t>Ortografía y gramática deficientes.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323696" y="4874516"/>
            <a:ext cx="9703534" cy="8207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354"/>
              </a:lnSpc>
              <a:spcBef>
                <a:spcPct val="0"/>
              </a:spcBef>
            </a:pPr>
            <a:r>
              <a:rPr lang="en-US" sz="2431">
                <a:solidFill>
                  <a:srgbClr val="FFFFFF"/>
                </a:solidFill>
                <a:latin typeface="DM Sans"/>
              </a:rPr>
              <a:t>Revisar y actualizar regularmente el contenido para reflejar con precisión las habilidades y experiencias más recientes.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323696" y="6933519"/>
            <a:ext cx="10095842" cy="8207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354"/>
              </a:lnSpc>
              <a:spcBef>
                <a:spcPct val="0"/>
              </a:spcBef>
            </a:pPr>
            <a:r>
              <a:rPr lang="en-US" sz="2431">
                <a:solidFill>
                  <a:srgbClr val="FFFFFF"/>
                </a:solidFill>
                <a:latin typeface="DM Sans"/>
              </a:rPr>
              <a:t>Prestar atención a la ortografía y gramática para mejorar la profesionalidad y facilitar la lectura del contenido.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03564" y="5916995"/>
            <a:ext cx="11233534" cy="8207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354"/>
              </a:lnSpc>
              <a:spcBef>
                <a:spcPct val="0"/>
              </a:spcBef>
            </a:pPr>
            <a:r>
              <a:rPr lang="en-US" sz="2431">
                <a:solidFill>
                  <a:srgbClr val="FFFFFF"/>
                </a:solidFill>
                <a:latin typeface="DM Sans"/>
              </a:rPr>
              <a:t>Utilizar un lenguaje claro y conciso para mejorar la comprensión del contenido por parte de los visitantes.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745924" y="1683842"/>
            <a:ext cx="4742291" cy="1560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140"/>
              </a:lnSpc>
              <a:spcBef>
                <a:spcPct val="0"/>
              </a:spcBef>
            </a:pPr>
            <a:r>
              <a:rPr lang="en-US" sz="3000">
                <a:solidFill>
                  <a:srgbClr val="FFFBFB"/>
                </a:solidFill>
                <a:latin typeface="DM Sans Bold"/>
              </a:rPr>
              <a:t>Falta de ejemplos visuales y contenido genérico.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86340" y="1730721"/>
            <a:ext cx="5212035" cy="512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140"/>
              </a:lnSpc>
              <a:spcBef>
                <a:spcPct val="0"/>
              </a:spcBef>
            </a:pPr>
            <a:r>
              <a:rPr lang="en-US" sz="3000">
                <a:solidFill>
                  <a:srgbClr val="FFFBFB"/>
                </a:solidFill>
                <a:latin typeface="DM Sans Bold"/>
              </a:rPr>
              <a:t>Información desactualizada.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553898" y="4043762"/>
            <a:ext cx="11488557" cy="60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99"/>
              </a:lnSpc>
              <a:spcBef>
                <a:spcPct val="0"/>
              </a:spcBef>
            </a:pPr>
            <a:r>
              <a:rPr lang="en-US" sz="3999">
                <a:solidFill>
                  <a:srgbClr val="4BD1FB"/>
                </a:solidFill>
                <a:latin typeface="Now Bold"/>
              </a:rPr>
              <a:t>ESTRATEGIAS PARA UN BUEN CONTENIDO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03564" y="7926604"/>
            <a:ext cx="11351249" cy="8207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354"/>
              </a:lnSpc>
              <a:spcBef>
                <a:spcPct val="0"/>
              </a:spcBef>
            </a:pPr>
            <a:r>
              <a:rPr lang="en-US" sz="2431">
                <a:solidFill>
                  <a:srgbClr val="FFFFFF"/>
                </a:solidFill>
                <a:latin typeface="DM Sans"/>
              </a:rPr>
              <a:t>Incluir ejemplos representativos de trabajos y logros relevantes para demostrar habilidades y experiencia de manera efectiva.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662794" y="1740992"/>
            <a:ext cx="502174" cy="502174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BD1F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841073" y="1730721"/>
            <a:ext cx="131510" cy="512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140"/>
              </a:lnSpc>
              <a:spcBef>
                <a:spcPct val="0"/>
              </a:spcBef>
            </a:pPr>
            <a:r>
              <a:rPr lang="en-US" sz="3000">
                <a:solidFill>
                  <a:srgbClr val="051D40"/>
                </a:solidFill>
                <a:latin typeface="DM Sans Bold"/>
              </a:rPr>
              <a:t>1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662794" y="2652899"/>
            <a:ext cx="502174" cy="502174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BD1F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788338" y="2642628"/>
            <a:ext cx="251087" cy="512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140"/>
              </a:lnSpc>
              <a:spcBef>
                <a:spcPct val="0"/>
              </a:spcBef>
            </a:pPr>
            <a:r>
              <a:rPr lang="en-US" sz="3000">
                <a:solidFill>
                  <a:srgbClr val="051D40"/>
                </a:solidFill>
                <a:latin typeface="DM Sans Bold"/>
              </a:rPr>
              <a:t>2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7009733" y="2150725"/>
            <a:ext cx="502174" cy="502174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BD1F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7135276" y="2140454"/>
            <a:ext cx="251087" cy="512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140"/>
              </a:lnSpc>
              <a:spcBef>
                <a:spcPct val="0"/>
              </a:spcBef>
            </a:pPr>
            <a:r>
              <a:rPr lang="en-US" sz="3000">
                <a:solidFill>
                  <a:srgbClr val="051D40"/>
                </a:solidFill>
                <a:latin typeface="DM Sans Bold"/>
              </a:rPr>
              <a:t>3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700150" y="5026552"/>
            <a:ext cx="502174" cy="502174"/>
            <a:chOff x="0" y="0"/>
            <a:chExt cx="812800" cy="8128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BD1F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878429" y="5016282"/>
            <a:ext cx="131510" cy="512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140"/>
              </a:lnSpc>
              <a:spcBef>
                <a:spcPct val="0"/>
              </a:spcBef>
            </a:pPr>
            <a:r>
              <a:rPr lang="en-US" sz="3000">
                <a:solidFill>
                  <a:srgbClr val="051D40"/>
                </a:solidFill>
                <a:latin typeface="DM Sans Bold"/>
              </a:rPr>
              <a:t>1</a:t>
            </a:r>
          </a:p>
        </p:txBody>
      </p:sp>
      <p:grpSp>
        <p:nvGrpSpPr>
          <p:cNvPr id="28" name="Group 28"/>
          <p:cNvGrpSpPr/>
          <p:nvPr/>
        </p:nvGrpSpPr>
        <p:grpSpPr>
          <a:xfrm>
            <a:off x="700150" y="6045592"/>
            <a:ext cx="502174" cy="502174"/>
            <a:chOff x="0" y="0"/>
            <a:chExt cx="812800" cy="81280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BD1F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sp>
        <p:nvSpPr>
          <p:cNvPr id="31" name="TextBox 31"/>
          <p:cNvSpPr txBox="1"/>
          <p:nvPr/>
        </p:nvSpPr>
        <p:spPr>
          <a:xfrm>
            <a:off x="825694" y="6035321"/>
            <a:ext cx="251087" cy="512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140"/>
              </a:lnSpc>
              <a:spcBef>
                <a:spcPct val="0"/>
              </a:spcBef>
            </a:pPr>
            <a:r>
              <a:rPr lang="en-US" sz="3000">
                <a:solidFill>
                  <a:srgbClr val="051D40"/>
                </a:solidFill>
                <a:latin typeface="DM Sans Bold"/>
              </a:rPr>
              <a:t>2</a:t>
            </a:r>
          </a:p>
        </p:txBody>
      </p:sp>
      <p:grpSp>
        <p:nvGrpSpPr>
          <p:cNvPr id="32" name="Group 32"/>
          <p:cNvGrpSpPr/>
          <p:nvPr/>
        </p:nvGrpSpPr>
        <p:grpSpPr>
          <a:xfrm>
            <a:off x="700150" y="7062116"/>
            <a:ext cx="502174" cy="502174"/>
            <a:chOff x="0" y="0"/>
            <a:chExt cx="812800" cy="812800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BD1F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sp>
        <p:nvSpPr>
          <p:cNvPr id="35" name="TextBox 35"/>
          <p:cNvSpPr txBox="1"/>
          <p:nvPr/>
        </p:nvSpPr>
        <p:spPr>
          <a:xfrm>
            <a:off x="825694" y="7051846"/>
            <a:ext cx="251087" cy="512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140"/>
              </a:lnSpc>
              <a:spcBef>
                <a:spcPct val="0"/>
              </a:spcBef>
            </a:pPr>
            <a:r>
              <a:rPr lang="en-US" sz="3000">
                <a:solidFill>
                  <a:srgbClr val="051D40"/>
                </a:solidFill>
                <a:latin typeface="DM Sans Bold"/>
              </a:rPr>
              <a:t>3</a:t>
            </a:r>
          </a:p>
        </p:txBody>
      </p:sp>
      <p:grpSp>
        <p:nvGrpSpPr>
          <p:cNvPr id="36" name="Group 36"/>
          <p:cNvGrpSpPr/>
          <p:nvPr/>
        </p:nvGrpSpPr>
        <p:grpSpPr>
          <a:xfrm>
            <a:off x="700150" y="8078641"/>
            <a:ext cx="502174" cy="502174"/>
            <a:chOff x="0" y="0"/>
            <a:chExt cx="812800" cy="812800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BD1F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TextBox 3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sp>
        <p:nvSpPr>
          <p:cNvPr id="39" name="TextBox 39"/>
          <p:cNvSpPr txBox="1"/>
          <p:nvPr/>
        </p:nvSpPr>
        <p:spPr>
          <a:xfrm>
            <a:off x="825694" y="8068370"/>
            <a:ext cx="251087" cy="512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140"/>
              </a:lnSpc>
              <a:spcBef>
                <a:spcPct val="0"/>
              </a:spcBef>
            </a:pPr>
            <a:r>
              <a:rPr lang="en-US" sz="3000">
                <a:solidFill>
                  <a:srgbClr val="051D40"/>
                </a:solidFill>
                <a:latin typeface="DM Sans Bold"/>
              </a:rPr>
              <a:t>4</a:t>
            </a:r>
          </a:p>
        </p:txBody>
      </p:sp>
      <p:grpSp>
        <p:nvGrpSpPr>
          <p:cNvPr id="40" name="Group 40"/>
          <p:cNvGrpSpPr/>
          <p:nvPr/>
        </p:nvGrpSpPr>
        <p:grpSpPr>
          <a:xfrm>
            <a:off x="12759588" y="0"/>
            <a:ext cx="8958965" cy="9313047"/>
            <a:chOff x="0" y="0"/>
            <a:chExt cx="6108573" cy="6350000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6108573" cy="6350000"/>
            </a:xfrm>
            <a:custGeom>
              <a:avLst/>
              <a:gdLst/>
              <a:ahLst/>
              <a:cxnLst/>
              <a:rect l="l" t="t" r="r" b="b"/>
              <a:pathLst>
                <a:path w="6108573" h="6350000">
                  <a:moveTo>
                    <a:pt x="6108573" y="0"/>
                  </a:moveTo>
                  <a:lnTo>
                    <a:pt x="6108573" y="3295396"/>
                  </a:lnTo>
                  <a:cubicBezTo>
                    <a:pt x="6108573" y="4982464"/>
                    <a:pt x="4741164" y="6350000"/>
                    <a:pt x="3054350" y="6350000"/>
                  </a:cubicBezTo>
                  <a:cubicBezTo>
                    <a:pt x="1367536" y="6350000"/>
                    <a:pt x="0" y="4982464"/>
                    <a:pt x="0" y="3295523"/>
                  </a:cubicBezTo>
                  <a:lnTo>
                    <a:pt x="0" y="0"/>
                  </a:lnTo>
                  <a:lnTo>
                    <a:pt x="6108573" y="0"/>
                  </a:lnTo>
                  <a:close/>
                </a:path>
              </a:pathLst>
            </a:custGeom>
            <a:blipFill>
              <a:blip r:embed="rId4"/>
              <a:stretch>
                <a:fillRect l="-34782" r="-21243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2" name="Freeform 42"/>
          <p:cNvSpPr/>
          <p:nvPr/>
        </p:nvSpPr>
        <p:spPr>
          <a:xfrm>
            <a:off x="11341555" y="-963355"/>
            <a:ext cx="2293320" cy="2293320"/>
          </a:xfrm>
          <a:custGeom>
            <a:avLst/>
            <a:gdLst/>
            <a:ahLst/>
            <a:cxnLst/>
            <a:rect l="l" t="t" r="r" b="b"/>
            <a:pathLst>
              <a:path w="2293320" h="2293320">
                <a:moveTo>
                  <a:pt x="0" y="0"/>
                </a:moveTo>
                <a:lnTo>
                  <a:pt x="2293320" y="0"/>
                </a:lnTo>
                <a:lnTo>
                  <a:pt x="2293320" y="2293320"/>
                </a:lnTo>
                <a:lnTo>
                  <a:pt x="0" y="229332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3" name="Freeform 43"/>
          <p:cNvSpPr/>
          <p:nvPr/>
        </p:nvSpPr>
        <p:spPr>
          <a:xfrm>
            <a:off x="16887032" y="8426835"/>
            <a:ext cx="1802889" cy="1802889"/>
          </a:xfrm>
          <a:custGeom>
            <a:avLst/>
            <a:gdLst/>
            <a:ahLst/>
            <a:cxnLst/>
            <a:rect l="l" t="t" r="r" b="b"/>
            <a:pathLst>
              <a:path w="1802889" h="1802889">
                <a:moveTo>
                  <a:pt x="0" y="0"/>
                </a:moveTo>
                <a:lnTo>
                  <a:pt x="1802889" y="0"/>
                </a:lnTo>
                <a:lnTo>
                  <a:pt x="1802889" y="1802889"/>
                </a:lnTo>
                <a:lnTo>
                  <a:pt x="0" y="180288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4" name="TextBox 44"/>
          <p:cNvSpPr txBox="1"/>
          <p:nvPr/>
        </p:nvSpPr>
        <p:spPr>
          <a:xfrm>
            <a:off x="1303564" y="8918780"/>
            <a:ext cx="11351249" cy="8207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354"/>
              </a:lnSpc>
              <a:spcBef>
                <a:spcPct val="0"/>
              </a:spcBef>
            </a:pPr>
            <a:r>
              <a:rPr lang="en-US" sz="2431">
                <a:solidFill>
                  <a:srgbClr val="FFFFFF"/>
                </a:solidFill>
                <a:latin typeface="DM Sans"/>
              </a:rPr>
              <a:t>Personalizar el contenido del portafolio para satisfacer las necesidades y expectativas de la audiencia objetivo, aumentando su relevancia y efectividad.</a:t>
            </a:r>
          </a:p>
        </p:txBody>
      </p:sp>
      <p:grpSp>
        <p:nvGrpSpPr>
          <p:cNvPr id="45" name="Group 45"/>
          <p:cNvGrpSpPr/>
          <p:nvPr/>
        </p:nvGrpSpPr>
        <p:grpSpPr>
          <a:xfrm>
            <a:off x="700150" y="9070816"/>
            <a:ext cx="502174" cy="502174"/>
            <a:chOff x="0" y="0"/>
            <a:chExt cx="812800" cy="812800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BD1F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TextBox 4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sp>
        <p:nvSpPr>
          <p:cNvPr id="48" name="TextBox 48"/>
          <p:cNvSpPr txBox="1"/>
          <p:nvPr/>
        </p:nvSpPr>
        <p:spPr>
          <a:xfrm>
            <a:off x="825694" y="9060546"/>
            <a:ext cx="251087" cy="512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140"/>
              </a:lnSpc>
              <a:spcBef>
                <a:spcPct val="0"/>
              </a:spcBef>
            </a:pPr>
            <a:r>
              <a:rPr lang="en-US" sz="3000">
                <a:solidFill>
                  <a:srgbClr val="051D40"/>
                </a:solidFill>
                <a:latin typeface="DM Sans Bold"/>
              </a:rPr>
              <a:t>5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5D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98187" y="0"/>
            <a:ext cx="5782970" cy="10287000"/>
          </a:xfrm>
          <a:custGeom>
            <a:avLst/>
            <a:gdLst/>
            <a:ahLst/>
            <a:cxnLst/>
            <a:rect l="l" t="t" r="r" b="b"/>
            <a:pathLst>
              <a:path w="5782970" h="10287000">
                <a:moveTo>
                  <a:pt x="0" y="0"/>
                </a:moveTo>
                <a:lnTo>
                  <a:pt x="5782970" y="0"/>
                </a:lnTo>
                <a:lnTo>
                  <a:pt x="578297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3246" r="-8324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5993373" y="-5458262"/>
            <a:ext cx="10196686" cy="10196686"/>
          </a:xfrm>
          <a:custGeom>
            <a:avLst/>
            <a:gdLst/>
            <a:ahLst/>
            <a:cxnLst/>
            <a:rect l="l" t="t" r="r" b="b"/>
            <a:pathLst>
              <a:path w="10196686" h="10196686">
                <a:moveTo>
                  <a:pt x="0" y="0"/>
                </a:moveTo>
                <a:lnTo>
                  <a:pt x="10196686" y="0"/>
                </a:lnTo>
                <a:lnTo>
                  <a:pt x="10196686" y="10196685"/>
                </a:lnTo>
                <a:lnTo>
                  <a:pt x="0" y="1019668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9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4697329" y="6667836"/>
            <a:ext cx="8414387" cy="8414387"/>
          </a:xfrm>
          <a:custGeom>
            <a:avLst/>
            <a:gdLst/>
            <a:ahLst/>
            <a:cxnLst/>
            <a:rect l="l" t="t" r="r" b="b"/>
            <a:pathLst>
              <a:path w="8414387" h="8414387">
                <a:moveTo>
                  <a:pt x="0" y="0"/>
                </a:moveTo>
                <a:lnTo>
                  <a:pt x="8414387" y="0"/>
                </a:lnTo>
                <a:lnTo>
                  <a:pt x="8414387" y="8414387"/>
                </a:lnTo>
                <a:lnTo>
                  <a:pt x="0" y="841438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9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6745755" y="649346"/>
            <a:ext cx="9548146" cy="1471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19"/>
              </a:lnSpc>
            </a:pPr>
            <a:r>
              <a:rPr lang="en-US" sz="4766">
                <a:solidFill>
                  <a:srgbClr val="4BD1FB"/>
                </a:solidFill>
                <a:latin typeface="Now Bold"/>
              </a:rPr>
              <a:t>ERRORES DE USABILIDAD </a:t>
            </a:r>
          </a:p>
          <a:p>
            <a:pPr marL="0" lvl="0" indent="0" algn="ctr">
              <a:lnSpc>
                <a:spcPts val="5719"/>
              </a:lnSpc>
              <a:spcBef>
                <a:spcPct val="0"/>
              </a:spcBef>
            </a:pPr>
            <a:r>
              <a:rPr lang="en-US" sz="4766">
                <a:solidFill>
                  <a:srgbClr val="4BD1FB"/>
                </a:solidFill>
                <a:latin typeface="Now Bold"/>
              </a:rPr>
              <a:t>Y ACCESIBILIDAD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730884" y="3140128"/>
            <a:ext cx="4788944" cy="1036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140"/>
              </a:lnSpc>
              <a:spcBef>
                <a:spcPct val="0"/>
              </a:spcBef>
            </a:pPr>
            <a:r>
              <a:rPr lang="en-US" sz="3000">
                <a:solidFill>
                  <a:srgbClr val="FFFBFB"/>
                </a:solidFill>
                <a:latin typeface="DM Sans Bold"/>
              </a:rPr>
              <a:t>Etiquetas descriptivas faltantes.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782104" y="5559652"/>
            <a:ext cx="9703534" cy="8207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354"/>
              </a:lnSpc>
              <a:spcBef>
                <a:spcPct val="0"/>
              </a:spcBef>
            </a:pPr>
            <a:r>
              <a:rPr lang="en-US" sz="2431">
                <a:solidFill>
                  <a:srgbClr val="FFFFFF"/>
                </a:solidFill>
                <a:latin typeface="DM Sans"/>
              </a:rPr>
              <a:t>Diseñar una navegación clara e intuitiva para facilitar la búsqueda de información por parte de los usuarios.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782104" y="7618656"/>
            <a:ext cx="10095842" cy="8207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354"/>
              </a:lnSpc>
              <a:spcBef>
                <a:spcPct val="0"/>
              </a:spcBef>
            </a:pPr>
            <a:r>
              <a:rPr lang="en-US" sz="2431">
                <a:solidFill>
                  <a:srgbClr val="FFFFFF"/>
                </a:solidFill>
                <a:latin typeface="DM Sans"/>
              </a:rPr>
              <a:t>Realizar pruebas de usabilidad con usuarios reales para identificar y corregir cualquier problema de navegación o interacción.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761972" y="6602132"/>
            <a:ext cx="11233534" cy="8207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354"/>
              </a:lnSpc>
              <a:spcBef>
                <a:spcPct val="0"/>
              </a:spcBef>
            </a:pPr>
            <a:r>
              <a:rPr lang="en-US" sz="2431">
                <a:solidFill>
                  <a:srgbClr val="FFFFFF"/>
                </a:solidFill>
                <a:latin typeface="DM Sans"/>
              </a:rPr>
              <a:t>Ut</a:t>
            </a:r>
            <a:r>
              <a:rPr lang="en-US" sz="2431" u="none" strike="noStrike">
                <a:solidFill>
                  <a:srgbClr val="FFFFFF"/>
                </a:solidFill>
                <a:latin typeface="DM Sans"/>
              </a:rPr>
              <a:t>ilizar etiquetas descriptivas y metaetiquetas adecuadas para mejorar la indexación en motores de búsqueda y facilitar la navegación.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426035" y="2275101"/>
            <a:ext cx="5861965" cy="512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140"/>
              </a:lnSpc>
              <a:spcBef>
                <a:spcPct val="0"/>
              </a:spcBef>
            </a:pPr>
            <a:r>
              <a:rPr lang="en-US" sz="3000">
                <a:solidFill>
                  <a:srgbClr val="FFFBFB"/>
                </a:solidFill>
                <a:latin typeface="DM Sans Bold"/>
              </a:rPr>
              <a:t>Tiempos de carga lentos.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426035" y="3127297"/>
            <a:ext cx="5861965" cy="1036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140"/>
              </a:lnSpc>
              <a:spcBef>
                <a:spcPct val="0"/>
              </a:spcBef>
            </a:pPr>
            <a:r>
              <a:rPr lang="en-US" sz="3000">
                <a:solidFill>
                  <a:srgbClr val="FFFBFB"/>
                </a:solidFill>
                <a:latin typeface="DM Sans Bold"/>
              </a:rPr>
              <a:t>Falta de compatibilidad con dispositivos móviles.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713545" y="2275101"/>
            <a:ext cx="4806284" cy="512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140"/>
              </a:lnSpc>
              <a:spcBef>
                <a:spcPct val="0"/>
              </a:spcBef>
            </a:pPr>
            <a:r>
              <a:rPr lang="en-US" sz="3000">
                <a:solidFill>
                  <a:srgbClr val="FFFBFB"/>
                </a:solidFill>
                <a:latin typeface="DM Sans Bold"/>
              </a:rPr>
              <a:t>Navegación confusa.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375283" y="4566973"/>
            <a:ext cx="13351680" cy="60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99"/>
              </a:lnSpc>
              <a:spcBef>
                <a:spcPct val="0"/>
              </a:spcBef>
            </a:pPr>
            <a:r>
              <a:rPr lang="en-US" sz="3999">
                <a:solidFill>
                  <a:srgbClr val="4BD1FB"/>
                </a:solidFill>
                <a:latin typeface="Now Bold"/>
              </a:rPr>
              <a:t>ESTRATEGIAS PARA USABILIDAD Y ACCESIBILIDAD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761972" y="8611741"/>
            <a:ext cx="11351249" cy="12398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354"/>
              </a:lnSpc>
              <a:spcBef>
                <a:spcPct val="0"/>
              </a:spcBef>
            </a:pPr>
            <a:r>
              <a:rPr lang="en-US" sz="2431">
                <a:solidFill>
                  <a:srgbClr val="FFFFFF"/>
                </a:solidFill>
                <a:latin typeface="DM Sans"/>
              </a:rPr>
              <a:t>Garantizar la accesibilidad para personas con discapacidades mediante prácticas de diseño accesible, como etiquetado de imágenes y compatibilidad con lectores de pantalla.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6089999" y="2285371"/>
            <a:ext cx="502174" cy="502174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51D4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6268278" y="2275101"/>
            <a:ext cx="131510" cy="512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140"/>
              </a:lnSpc>
              <a:spcBef>
                <a:spcPct val="0"/>
              </a:spcBef>
            </a:pPr>
            <a:r>
              <a:rPr lang="en-US" sz="3000">
                <a:solidFill>
                  <a:srgbClr val="4BD1FB"/>
                </a:solidFill>
                <a:latin typeface="DM Sans Bold"/>
              </a:rPr>
              <a:t>1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6089999" y="3197278"/>
            <a:ext cx="502174" cy="502174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51D4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6215543" y="3187008"/>
            <a:ext cx="251087" cy="512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140"/>
              </a:lnSpc>
              <a:spcBef>
                <a:spcPct val="0"/>
              </a:spcBef>
            </a:pPr>
            <a:r>
              <a:rPr lang="en-US" sz="3000">
                <a:solidFill>
                  <a:srgbClr val="4BD1FB"/>
                </a:solidFill>
                <a:latin typeface="DM Sans Bold"/>
              </a:rPr>
              <a:t>2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11800036" y="2308811"/>
            <a:ext cx="502174" cy="502174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51D4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11925580" y="2298540"/>
            <a:ext cx="251087" cy="512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140"/>
              </a:lnSpc>
              <a:spcBef>
                <a:spcPct val="0"/>
              </a:spcBef>
            </a:pPr>
            <a:r>
              <a:rPr lang="en-US" sz="3000">
                <a:solidFill>
                  <a:srgbClr val="4BD1FB"/>
                </a:solidFill>
                <a:latin typeface="DM Sans Bold"/>
              </a:rPr>
              <a:t>3</a:t>
            </a:r>
          </a:p>
        </p:txBody>
      </p:sp>
      <p:grpSp>
        <p:nvGrpSpPr>
          <p:cNvPr id="27" name="Group 27"/>
          <p:cNvGrpSpPr/>
          <p:nvPr/>
        </p:nvGrpSpPr>
        <p:grpSpPr>
          <a:xfrm>
            <a:off x="11800036" y="3184447"/>
            <a:ext cx="502174" cy="502174"/>
            <a:chOff x="0" y="0"/>
            <a:chExt cx="812800" cy="8128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51D4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11925580" y="3174176"/>
            <a:ext cx="251087" cy="512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140"/>
              </a:lnSpc>
              <a:spcBef>
                <a:spcPct val="0"/>
              </a:spcBef>
            </a:pPr>
            <a:r>
              <a:rPr lang="en-US" sz="3000">
                <a:solidFill>
                  <a:srgbClr val="4BD1FB"/>
                </a:solidFill>
                <a:latin typeface="DM Sans Bold"/>
              </a:rPr>
              <a:t>4</a:t>
            </a:r>
          </a:p>
        </p:txBody>
      </p:sp>
      <p:grpSp>
        <p:nvGrpSpPr>
          <p:cNvPr id="31" name="Group 31"/>
          <p:cNvGrpSpPr/>
          <p:nvPr/>
        </p:nvGrpSpPr>
        <p:grpSpPr>
          <a:xfrm>
            <a:off x="6158558" y="5711689"/>
            <a:ext cx="502174" cy="502174"/>
            <a:chOff x="0" y="0"/>
            <a:chExt cx="812800" cy="81280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51D4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sp>
        <p:nvSpPr>
          <p:cNvPr id="34" name="TextBox 34"/>
          <p:cNvSpPr txBox="1"/>
          <p:nvPr/>
        </p:nvSpPr>
        <p:spPr>
          <a:xfrm>
            <a:off x="6336838" y="5701418"/>
            <a:ext cx="131510" cy="512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140"/>
              </a:lnSpc>
              <a:spcBef>
                <a:spcPct val="0"/>
              </a:spcBef>
            </a:pPr>
            <a:r>
              <a:rPr lang="en-US" sz="3000">
                <a:solidFill>
                  <a:srgbClr val="4BD1FB"/>
                </a:solidFill>
                <a:latin typeface="DM Sans Bold"/>
              </a:rPr>
              <a:t>1</a:t>
            </a:r>
          </a:p>
        </p:txBody>
      </p:sp>
      <p:grpSp>
        <p:nvGrpSpPr>
          <p:cNvPr id="35" name="Group 35"/>
          <p:cNvGrpSpPr/>
          <p:nvPr/>
        </p:nvGrpSpPr>
        <p:grpSpPr>
          <a:xfrm>
            <a:off x="6158558" y="6730729"/>
            <a:ext cx="502174" cy="502174"/>
            <a:chOff x="0" y="0"/>
            <a:chExt cx="812800" cy="812800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51D4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sp>
        <p:nvSpPr>
          <p:cNvPr id="38" name="TextBox 38"/>
          <p:cNvSpPr txBox="1"/>
          <p:nvPr/>
        </p:nvSpPr>
        <p:spPr>
          <a:xfrm>
            <a:off x="6284102" y="6720458"/>
            <a:ext cx="251087" cy="512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140"/>
              </a:lnSpc>
              <a:spcBef>
                <a:spcPct val="0"/>
              </a:spcBef>
            </a:pPr>
            <a:r>
              <a:rPr lang="en-US" sz="3000">
                <a:solidFill>
                  <a:srgbClr val="4BD1FB"/>
                </a:solidFill>
                <a:latin typeface="DM Sans Bold"/>
              </a:rPr>
              <a:t>2</a:t>
            </a:r>
          </a:p>
        </p:txBody>
      </p:sp>
      <p:grpSp>
        <p:nvGrpSpPr>
          <p:cNvPr id="39" name="Group 39"/>
          <p:cNvGrpSpPr/>
          <p:nvPr/>
        </p:nvGrpSpPr>
        <p:grpSpPr>
          <a:xfrm>
            <a:off x="6158558" y="7747253"/>
            <a:ext cx="502174" cy="502174"/>
            <a:chOff x="0" y="0"/>
            <a:chExt cx="812800" cy="812800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51D4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TextBox 4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sp>
        <p:nvSpPr>
          <p:cNvPr id="42" name="TextBox 42"/>
          <p:cNvSpPr txBox="1"/>
          <p:nvPr/>
        </p:nvSpPr>
        <p:spPr>
          <a:xfrm>
            <a:off x="6284102" y="7736982"/>
            <a:ext cx="251087" cy="512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140"/>
              </a:lnSpc>
              <a:spcBef>
                <a:spcPct val="0"/>
              </a:spcBef>
            </a:pPr>
            <a:r>
              <a:rPr lang="en-US" sz="3000">
                <a:solidFill>
                  <a:srgbClr val="4BD1FB"/>
                </a:solidFill>
                <a:latin typeface="DM Sans Bold"/>
              </a:rPr>
              <a:t>3</a:t>
            </a:r>
          </a:p>
        </p:txBody>
      </p:sp>
      <p:grpSp>
        <p:nvGrpSpPr>
          <p:cNvPr id="43" name="Group 43"/>
          <p:cNvGrpSpPr/>
          <p:nvPr/>
        </p:nvGrpSpPr>
        <p:grpSpPr>
          <a:xfrm>
            <a:off x="6158558" y="8763777"/>
            <a:ext cx="502174" cy="502174"/>
            <a:chOff x="0" y="0"/>
            <a:chExt cx="812800" cy="812800"/>
          </a:xfrm>
        </p:grpSpPr>
        <p:sp>
          <p:nvSpPr>
            <p:cNvPr id="44" name="Freeform 4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51D4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TextBox 4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sp>
        <p:nvSpPr>
          <p:cNvPr id="46" name="TextBox 46"/>
          <p:cNvSpPr txBox="1"/>
          <p:nvPr/>
        </p:nvSpPr>
        <p:spPr>
          <a:xfrm>
            <a:off x="6284102" y="8753507"/>
            <a:ext cx="251087" cy="512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140"/>
              </a:lnSpc>
              <a:spcBef>
                <a:spcPct val="0"/>
              </a:spcBef>
            </a:pPr>
            <a:r>
              <a:rPr lang="en-US" sz="3000">
                <a:solidFill>
                  <a:srgbClr val="4BD1FB"/>
                </a:solidFill>
                <a:latin typeface="DM Sans Bold"/>
              </a:rPr>
              <a:t>4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634903" y="4914544"/>
            <a:ext cx="3558740" cy="1013069"/>
            <a:chOff x="0" y="0"/>
            <a:chExt cx="2565722" cy="73038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565722" cy="730386"/>
            </a:xfrm>
            <a:custGeom>
              <a:avLst/>
              <a:gdLst/>
              <a:ahLst/>
              <a:cxnLst/>
              <a:rect l="l" t="t" r="r" b="b"/>
              <a:pathLst>
                <a:path w="2565722" h="730386">
                  <a:moveTo>
                    <a:pt x="0" y="0"/>
                  </a:moveTo>
                  <a:lnTo>
                    <a:pt x="2362522" y="0"/>
                  </a:lnTo>
                  <a:lnTo>
                    <a:pt x="2565722" y="365193"/>
                  </a:lnTo>
                  <a:lnTo>
                    <a:pt x="2362522" y="730386"/>
                  </a:lnTo>
                  <a:lnTo>
                    <a:pt x="0" y="730386"/>
                  </a:lnTo>
                  <a:lnTo>
                    <a:pt x="203200" y="3651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5DA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177800" y="-38100"/>
              <a:ext cx="2311722" cy="7684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10800000">
            <a:off x="6808518" y="5927613"/>
            <a:ext cx="3558740" cy="1013069"/>
            <a:chOff x="0" y="0"/>
            <a:chExt cx="2565722" cy="73038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565722" cy="730386"/>
            </a:xfrm>
            <a:custGeom>
              <a:avLst/>
              <a:gdLst/>
              <a:ahLst/>
              <a:cxnLst/>
              <a:rect l="l" t="t" r="r" b="b"/>
              <a:pathLst>
                <a:path w="2565722" h="730386">
                  <a:moveTo>
                    <a:pt x="0" y="0"/>
                  </a:moveTo>
                  <a:lnTo>
                    <a:pt x="2362522" y="0"/>
                  </a:lnTo>
                  <a:lnTo>
                    <a:pt x="2565722" y="365193"/>
                  </a:lnTo>
                  <a:lnTo>
                    <a:pt x="2362522" y="730386"/>
                  </a:lnTo>
                  <a:lnTo>
                    <a:pt x="0" y="730386"/>
                  </a:lnTo>
                  <a:lnTo>
                    <a:pt x="203200" y="3651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71C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177800" y="-38100"/>
              <a:ext cx="2311722" cy="7684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8203041" y="6940682"/>
            <a:ext cx="3558740" cy="1013069"/>
            <a:chOff x="0" y="0"/>
            <a:chExt cx="2565722" cy="73038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565722" cy="730386"/>
            </a:xfrm>
            <a:custGeom>
              <a:avLst/>
              <a:gdLst/>
              <a:ahLst/>
              <a:cxnLst/>
              <a:rect l="l" t="t" r="r" b="b"/>
              <a:pathLst>
                <a:path w="2565722" h="730386">
                  <a:moveTo>
                    <a:pt x="0" y="0"/>
                  </a:moveTo>
                  <a:lnTo>
                    <a:pt x="2362522" y="0"/>
                  </a:lnTo>
                  <a:lnTo>
                    <a:pt x="2565722" y="365193"/>
                  </a:lnTo>
                  <a:lnTo>
                    <a:pt x="2362522" y="730386"/>
                  </a:lnTo>
                  <a:lnTo>
                    <a:pt x="0" y="730386"/>
                  </a:lnTo>
                  <a:lnTo>
                    <a:pt x="203200" y="3651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6AE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177800" y="-38100"/>
              <a:ext cx="2311722" cy="7684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 rot="-10800000">
            <a:off x="7376656" y="7953751"/>
            <a:ext cx="3558740" cy="1013069"/>
            <a:chOff x="0" y="0"/>
            <a:chExt cx="2565722" cy="730386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565722" cy="730386"/>
            </a:xfrm>
            <a:custGeom>
              <a:avLst/>
              <a:gdLst/>
              <a:ahLst/>
              <a:cxnLst/>
              <a:rect l="l" t="t" r="r" b="b"/>
              <a:pathLst>
                <a:path w="2565722" h="730386">
                  <a:moveTo>
                    <a:pt x="0" y="0"/>
                  </a:moveTo>
                  <a:lnTo>
                    <a:pt x="2362522" y="0"/>
                  </a:lnTo>
                  <a:lnTo>
                    <a:pt x="2565722" y="365193"/>
                  </a:lnTo>
                  <a:lnTo>
                    <a:pt x="2362522" y="730386"/>
                  </a:lnTo>
                  <a:lnTo>
                    <a:pt x="0" y="730386"/>
                  </a:lnTo>
                  <a:lnTo>
                    <a:pt x="203200" y="3651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BD1F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77800" y="-38100"/>
              <a:ext cx="2311722" cy="7684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8203041" y="8963245"/>
            <a:ext cx="3558740" cy="1013069"/>
            <a:chOff x="0" y="0"/>
            <a:chExt cx="2565722" cy="730386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565722" cy="730386"/>
            </a:xfrm>
            <a:custGeom>
              <a:avLst/>
              <a:gdLst/>
              <a:ahLst/>
              <a:cxnLst/>
              <a:rect l="l" t="t" r="r" b="b"/>
              <a:pathLst>
                <a:path w="2565722" h="730386">
                  <a:moveTo>
                    <a:pt x="0" y="0"/>
                  </a:moveTo>
                  <a:lnTo>
                    <a:pt x="2362522" y="0"/>
                  </a:lnTo>
                  <a:lnTo>
                    <a:pt x="2565722" y="365193"/>
                  </a:lnTo>
                  <a:lnTo>
                    <a:pt x="2362522" y="730386"/>
                  </a:lnTo>
                  <a:lnTo>
                    <a:pt x="0" y="730386"/>
                  </a:lnTo>
                  <a:lnTo>
                    <a:pt x="203200" y="3651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FF4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77800" y="-38100"/>
              <a:ext cx="2311722" cy="7684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7414134" y="6123201"/>
            <a:ext cx="2347508" cy="555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434"/>
              </a:lnSpc>
              <a:spcBef>
                <a:spcPct val="0"/>
              </a:spcBef>
            </a:pPr>
            <a:r>
              <a:rPr lang="en-US" sz="3213">
                <a:solidFill>
                  <a:srgbClr val="051D40"/>
                </a:solidFill>
                <a:latin typeface="DM Sans Bold"/>
              </a:rPr>
              <a:t>2</a:t>
            </a:r>
          </a:p>
        </p:txBody>
      </p:sp>
      <p:sp>
        <p:nvSpPr>
          <p:cNvPr id="18" name="Freeform 18"/>
          <p:cNvSpPr/>
          <p:nvPr/>
        </p:nvSpPr>
        <p:spPr>
          <a:xfrm>
            <a:off x="7026768" y="6029895"/>
            <a:ext cx="702432" cy="702432"/>
          </a:xfrm>
          <a:custGeom>
            <a:avLst/>
            <a:gdLst/>
            <a:ahLst/>
            <a:cxnLst/>
            <a:rect l="l" t="t" r="r" b="b"/>
            <a:pathLst>
              <a:path w="702432" h="702432">
                <a:moveTo>
                  <a:pt x="0" y="0"/>
                </a:moveTo>
                <a:lnTo>
                  <a:pt x="702431" y="0"/>
                </a:lnTo>
                <a:lnTo>
                  <a:pt x="702431" y="702431"/>
                </a:lnTo>
                <a:lnTo>
                  <a:pt x="0" y="7024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TextBox 19"/>
          <p:cNvSpPr txBox="1"/>
          <p:nvPr/>
        </p:nvSpPr>
        <p:spPr>
          <a:xfrm>
            <a:off x="8240519" y="5110132"/>
            <a:ext cx="2347508" cy="555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434"/>
              </a:lnSpc>
              <a:spcBef>
                <a:spcPct val="0"/>
              </a:spcBef>
            </a:pPr>
            <a:r>
              <a:rPr lang="en-US" sz="3213">
                <a:solidFill>
                  <a:srgbClr val="051D40"/>
                </a:solidFill>
                <a:latin typeface="DM Sans Bold"/>
              </a:rPr>
              <a:t>1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8735754" y="7136270"/>
            <a:ext cx="2347508" cy="555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434"/>
              </a:lnSpc>
              <a:spcBef>
                <a:spcPct val="0"/>
              </a:spcBef>
            </a:pPr>
            <a:r>
              <a:rPr lang="en-US" sz="3213">
                <a:solidFill>
                  <a:srgbClr val="051D40"/>
                </a:solidFill>
                <a:latin typeface="DM Sans Bold"/>
              </a:rPr>
              <a:t>3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7909369" y="8149339"/>
            <a:ext cx="2347508" cy="555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434"/>
              </a:lnSpc>
              <a:spcBef>
                <a:spcPct val="0"/>
              </a:spcBef>
            </a:pPr>
            <a:r>
              <a:rPr lang="en-US" sz="3213">
                <a:solidFill>
                  <a:srgbClr val="051D40"/>
                </a:solidFill>
                <a:latin typeface="DM Sans Bold"/>
              </a:rPr>
              <a:t>4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8808657" y="9160782"/>
            <a:ext cx="2347508" cy="555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434"/>
              </a:lnSpc>
              <a:spcBef>
                <a:spcPct val="0"/>
              </a:spcBef>
            </a:pPr>
            <a:r>
              <a:rPr lang="en-US" sz="3213">
                <a:solidFill>
                  <a:srgbClr val="051D40"/>
                </a:solidFill>
                <a:latin typeface="DM Sans Bold"/>
              </a:rPr>
              <a:t>5</a:t>
            </a:r>
          </a:p>
        </p:txBody>
      </p:sp>
      <p:sp>
        <p:nvSpPr>
          <p:cNvPr id="23" name="Freeform 23"/>
          <p:cNvSpPr/>
          <p:nvPr/>
        </p:nvSpPr>
        <p:spPr>
          <a:xfrm>
            <a:off x="-2519628" y="7712017"/>
            <a:ext cx="6602062" cy="6602062"/>
          </a:xfrm>
          <a:custGeom>
            <a:avLst/>
            <a:gdLst/>
            <a:ahLst/>
            <a:cxnLst/>
            <a:rect l="l" t="t" r="r" b="b"/>
            <a:pathLst>
              <a:path w="6602062" h="6602062">
                <a:moveTo>
                  <a:pt x="0" y="0"/>
                </a:moveTo>
                <a:lnTo>
                  <a:pt x="6602062" y="0"/>
                </a:lnTo>
                <a:lnTo>
                  <a:pt x="6602062" y="6602062"/>
                </a:lnTo>
                <a:lnTo>
                  <a:pt x="0" y="66020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Freeform 24"/>
          <p:cNvSpPr/>
          <p:nvPr/>
        </p:nvSpPr>
        <p:spPr>
          <a:xfrm rot="10436461">
            <a:off x="14111851" y="-3920191"/>
            <a:ext cx="6294897" cy="6294897"/>
          </a:xfrm>
          <a:custGeom>
            <a:avLst/>
            <a:gdLst/>
            <a:ahLst/>
            <a:cxnLst/>
            <a:rect l="l" t="t" r="r" b="b"/>
            <a:pathLst>
              <a:path w="6294897" h="6294897">
                <a:moveTo>
                  <a:pt x="0" y="0"/>
                </a:moveTo>
                <a:lnTo>
                  <a:pt x="6294898" y="0"/>
                </a:lnTo>
                <a:lnTo>
                  <a:pt x="6294898" y="6294898"/>
                </a:lnTo>
                <a:lnTo>
                  <a:pt x="0" y="629489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5" name="TextBox 25"/>
          <p:cNvSpPr txBox="1"/>
          <p:nvPr/>
        </p:nvSpPr>
        <p:spPr>
          <a:xfrm>
            <a:off x="586493" y="653761"/>
            <a:ext cx="14096820" cy="7403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719"/>
              </a:lnSpc>
              <a:spcBef>
                <a:spcPct val="0"/>
              </a:spcBef>
            </a:pPr>
            <a:r>
              <a:rPr lang="en-US" sz="4766">
                <a:solidFill>
                  <a:srgbClr val="4BD1FB"/>
                </a:solidFill>
                <a:latin typeface="Now Bold"/>
              </a:rPr>
              <a:t>ERRORES EN LA EXPERIENCIA DEL USUARIO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1391677" y="4813396"/>
            <a:ext cx="6647759" cy="12398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354"/>
              </a:lnSpc>
              <a:spcBef>
                <a:spcPct val="0"/>
              </a:spcBef>
            </a:pPr>
            <a:r>
              <a:rPr lang="en-US" sz="2431">
                <a:solidFill>
                  <a:srgbClr val="FFFFFF"/>
                </a:solidFill>
                <a:latin typeface="DM Sans"/>
              </a:rPr>
              <a:t>Optimizar el tiempo de carga del sitio para garantizar una experiencia fluida y reducir la probabilidad de abandono.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403653" y="5889513"/>
            <a:ext cx="6341404" cy="16589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354"/>
              </a:lnSpc>
              <a:spcBef>
                <a:spcPct val="0"/>
              </a:spcBef>
            </a:pPr>
            <a:r>
              <a:rPr lang="en-US" sz="2431">
                <a:solidFill>
                  <a:srgbClr val="FFFFFF"/>
                </a:solidFill>
                <a:latin typeface="DM Sans"/>
              </a:rPr>
              <a:t>Implementar llamadas a la acción claras y convincentes que guíen a los usuarios sobre los siguientes pasos y fomenten la interacción.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1885606" y="6808254"/>
            <a:ext cx="6277654" cy="12398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354"/>
              </a:lnSpc>
              <a:spcBef>
                <a:spcPct val="0"/>
              </a:spcBef>
            </a:pPr>
            <a:r>
              <a:rPr lang="en-US" sz="2431">
                <a:solidFill>
                  <a:srgbClr val="FFFFFF"/>
                </a:solidFill>
                <a:latin typeface="DM Sans"/>
              </a:rPr>
              <a:t>Ofrecer contenido relevante y de alta calidad para aumentar el compromiso y la satisfacción de los usuarios.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403653" y="7915651"/>
            <a:ext cx="6974330" cy="16589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354"/>
              </a:lnSpc>
              <a:spcBef>
                <a:spcPct val="0"/>
              </a:spcBef>
            </a:pPr>
            <a:r>
              <a:rPr lang="en-US" sz="2431">
                <a:solidFill>
                  <a:srgbClr val="FFFFFF"/>
                </a:solidFill>
                <a:latin typeface="DM Sans"/>
              </a:rPr>
              <a:t>Recopilar y analizar comentarios de los usuarios para identificar áreas de mejora y realizar ajustes continuos para optimizar la experiencia del usuario.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1885606" y="8832765"/>
            <a:ext cx="6344514" cy="12398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354"/>
              </a:lnSpc>
              <a:spcBef>
                <a:spcPct val="0"/>
              </a:spcBef>
            </a:pPr>
            <a:r>
              <a:rPr lang="en-US" sz="2431">
                <a:solidFill>
                  <a:srgbClr val="FFFFFF"/>
                </a:solidFill>
                <a:latin typeface="DM Sans"/>
              </a:rPr>
              <a:t>Diseñar interfaces intuitivas y fáciles de usar que faciliten la navegación y la interacción con el sitio.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0" y="4127596"/>
            <a:ext cx="14096820" cy="60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99"/>
              </a:lnSpc>
              <a:spcBef>
                <a:spcPct val="0"/>
              </a:spcBef>
            </a:pPr>
            <a:r>
              <a:rPr lang="en-US" sz="3999">
                <a:solidFill>
                  <a:srgbClr val="4BD1FB"/>
                </a:solidFill>
                <a:latin typeface="Now Bold"/>
              </a:rPr>
              <a:t>ESTRATEGIAS PARA LA EXPERIENCIA DEL USUARIO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9204904" y="1719871"/>
            <a:ext cx="4788944" cy="512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140"/>
              </a:lnSpc>
              <a:spcBef>
                <a:spcPct val="0"/>
              </a:spcBef>
            </a:pPr>
            <a:r>
              <a:rPr lang="en-US" sz="3000">
                <a:solidFill>
                  <a:srgbClr val="FFFBFB"/>
                </a:solidFill>
                <a:latin typeface="DM Sans Bold"/>
              </a:rPr>
              <a:t>Diseño poco intuitivo.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9200515" y="2631778"/>
            <a:ext cx="7122985" cy="512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140"/>
              </a:lnSpc>
              <a:spcBef>
                <a:spcPct val="0"/>
              </a:spcBef>
            </a:pPr>
            <a:r>
              <a:rPr lang="en-US" sz="3000">
                <a:solidFill>
                  <a:srgbClr val="FFFBFB"/>
                </a:solidFill>
                <a:latin typeface="DM Sans Bold"/>
              </a:rPr>
              <a:t>Contenido excesivo o desorganizado.</a:t>
            </a:r>
          </a:p>
        </p:txBody>
      </p:sp>
      <p:grpSp>
        <p:nvGrpSpPr>
          <p:cNvPr id="34" name="Group 34"/>
          <p:cNvGrpSpPr/>
          <p:nvPr/>
        </p:nvGrpSpPr>
        <p:grpSpPr>
          <a:xfrm>
            <a:off x="8517366" y="1753581"/>
            <a:ext cx="502174" cy="502174"/>
            <a:chOff x="0" y="0"/>
            <a:chExt cx="812800" cy="812800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BD1F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TextBox 3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sp>
        <p:nvSpPr>
          <p:cNvPr id="37" name="TextBox 37"/>
          <p:cNvSpPr txBox="1"/>
          <p:nvPr/>
        </p:nvSpPr>
        <p:spPr>
          <a:xfrm>
            <a:off x="8654911" y="1696431"/>
            <a:ext cx="227085" cy="512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140"/>
              </a:lnSpc>
              <a:spcBef>
                <a:spcPct val="0"/>
              </a:spcBef>
            </a:pPr>
            <a:r>
              <a:rPr lang="en-US" sz="3000">
                <a:solidFill>
                  <a:srgbClr val="051D40"/>
                </a:solidFill>
                <a:latin typeface="DM Sans Bold"/>
              </a:rPr>
              <a:t>3</a:t>
            </a:r>
          </a:p>
        </p:txBody>
      </p:sp>
      <p:grpSp>
        <p:nvGrpSpPr>
          <p:cNvPr id="38" name="Group 38"/>
          <p:cNvGrpSpPr/>
          <p:nvPr/>
        </p:nvGrpSpPr>
        <p:grpSpPr>
          <a:xfrm>
            <a:off x="8517366" y="2665488"/>
            <a:ext cx="502174" cy="502174"/>
            <a:chOff x="0" y="0"/>
            <a:chExt cx="812800" cy="812800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BD1F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sp>
        <p:nvSpPr>
          <p:cNvPr id="41" name="TextBox 41"/>
          <p:cNvSpPr txBox="1"/>
          <p:nvPr/>
        </p:nvSpPr>
        <p:spPr>
          <a:xfrm>
            <a:off x="8642910" y="2608338"/>
            <a:ext cx="251087" cy="512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140"/>
              </a:lnSpc>
              <a:spcBef>
                <a:spcPct val="0"/>
              </a:spcBef>
            </a:pPr>
            <a:r>
              <a:rPr lang="en-US" sz="3000">
                <a:solidFill>
                  <a:srgbClr val="051D40"/>
                </a:solidFill>
                <a:latin typeface="DM Sans Bold"/>
              </a:rPr>
              <a:t>4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2073235" y="1719871"/>
            <a:ext cx="6096376" cy="512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140"/>
              </a:lnSpc>
              <a:spcBef>
                <a:spcPct val="0"/>
              </a:spcBef>
            </a:pPr>
            <a:r>
              <a:rPr lang="en-US" sz="3000">
                <a:solidFill>
                  <a:srgbClr val="FFFBFB"/>
                </a:solidFill>
                <a:latin typeface="DM Sans Bold"/>
              </a:rPr>
              <a:t>Llamadas a la acción poco claras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2073235" y="2631778"/>
            <a:ext cx="6129806" cy="512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140"/>
              </a:lnSpc>
              <a:spcBef>
                <a:spcPct val="0"/>
              </a:spcBef>
            </a:pPr>
            <a:r>
              <a:rPr lang="en-US" sz="3000">
                <a:solidFill>
                  <a:srgbClr val="FFFBFB"/>
                </a:solidFill>
                <a:latin typeface="DM Sans Bold"/>
              </a:rPr>
              <a:t>Falta de retroalimentación visual</a:t>
            </a:r>
          </a:p>
        </p:txBody>
      </p:sp>
      <p:grpSp>
        <p:nvGrpSpPr>
          <p:cNvPr id="44" name="Group 44"/>
          <p:cNvGrpSpPr/>
          <p:nvPr/>
        </p:nvGrpSpPr>
        <p:grpSpPr>
          <a:xfrm>
            <a:off x="1385697" y="1753581"/>
            <a:ext cx="502174" cy="502174"/>
            <a:chOff x="0" y="0"/>
            <a:chExt cx="812800" cy="812800"/>
          </a:xfrm>
        </p:grpSpPr>
        <p:sp>
          <p:nvSpPr>
            <p:cNvPr id="45" name="Freeform 4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BD1F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TextBox 4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sp>
        <p:nvSpPr>
          <p:cNvPr id="47" name="TextBox 47"/>
          <p:cNvSpPr txBox="1"/>
          <p:nvPr/>
        </p:nvSpPr>
        <p:spPr>
          <a:xfrm>
            <a:off x="1563976" y="1743311"/>
            <a:ext cx="131510" cy="512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140"/>
              </a:lnSpc>
              <a:spcBef>
                <a:spcPct val="0"/>
              </a:spcBef>
            </a:pPr>
            <a:r>
              <a:rPr lang="en-US" sz="3000">
                <a:solidFill>
                  <a:srgbClr val="051D40"/>
                </a:solidFill>
                <a:latin typeface="DM Sans Bold"/>
              </a:rPr>
              <a:t>1</a:t>
            </a:r>
          </a:p>
        </p:txBody>
      </p:sp>
      <p:grpSp>
        <p:nvGrpSpPr>
          <p:cNvPr id="48" name="Group 48"/>
          <p:cNvGrpSpPr/>
          <p:nvPr/>
        </p:nvGrpSpPr>
        <p:grpSpPr>
          <a:xfrm>
            <a:off x="1385697" y="2665488"/>
            <a:ext cx="502174" cy="502174"/>
            <a:chOff x="0" y="0"/>
            <a:chExt cx="812800" cy="812800"/>
          </a:xfrm>
        </p:grpSpPr>
        <p:sp>
          <p:nvSpPr>
            <p:cNvPr id="49" name="Freeform 4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BD1F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TextBox 5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sp>
        <p:nvSpPr>
          <p:cNvPr id="51" name="TextBox 51"/>
          <p:cNvSpPr txBox="1"/>
          <p:nvPr/>
        </p:nvSpPr>
        <p:spPr>
          <a:xfrm>
            <a:off x="1511240" y="2631778"/>
            <a:ext cx="251087" cy="512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140"/>
              </a:lnSpc>
              <a:spcBef>
                <a:spcPct val="0"/>
              </a:spcBef>
            </a:pPr>
            <a:r>
              <a:rPr lang="en-US" sz="3000">
                <a:solidFill>
                  <a:srgbClr val="051D40"/>
                </a:solidFill>
                <a:latin typeface="DM Sans Bold"/>
              </a:rPr>
              <a:t>2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5D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3860032"/>
          </a:xfrm>
          <a:custGeom>
            <a:avLst/>
            <a:gdLst/>
            <a:ahLst/>
            <a:cxnLst/>
            <a:rect l="l" t="t" r="r" b="b"/>
            <a:pathLst>
              <a:path w="18288000" h="3860032">
                <a:moveTo>
                  <a:pt x="0" y="0"/>
                </a:moveTo>
                <a:lnTo>
                  <a:pt x="18288000" y="0"/>
                </a:lnTo>
                <a:lnTo>
                  <a:pt x="18288000" y="3860032"/>
                </a:lnTo>
                <a:lnTo>
                  <a:pt x="0" y="386003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07827" b="-107827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4458366" y="0"/>
            <a:ext cx="9658350" cy="10287000"/>
            <a:chOff x="0" y="0"/>
            <a:chExt cx="2543763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543763" cy="2709333"/>
            </a:xfrm>
            <a:custGeom>
              <a:avLst/>
              <a:gdLst/>
              <a:ahLst/>
              <a:cxnLst/>
              <a:rect l="l" t="t" r="r" b="b"/>
              <a:pathLst>
                <a:path w="2543763" h="2709333">
                  <a:moveTo>
                    <a:pt x="0" y="0"/>
                  </a:moveTo>
                  <a:lnTo>
                    <a:pt x="2543763" y="0"/>
                  </a:lnTo>
                  <a:lnTo>
                    <a:pt x="254376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51D40">
                <a:alpha val="74902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543763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5164691" y="2560926"/>
            <a:ext cx="8245699" cy="51651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087"/>
              </a:lnSpc>
              <a:spcBef>
                <a:spcPct val="0"/>
              </a:spcBef>
            </a:pPr>
            <a:r>
              <a:rPr lang="en-US" sz="6739">
                <a:solidFill>
                  <a:srgbClr val="FFFFFF"/>
                </a:solidFill>
                <a:latin typeface="Now Bold"/>
              </a:rPr>
              <a:t>ERRORES DE UN PORTAFOLIO WEB DE UN DESARROLLADOR DE SOFTWARE</a:t>
            </a:r>
          </a:p>
        </p:txBody>
      </p:sp>
      <p:sp>
        <p:nvSpPr>
          <p:cNvPr id="7" name="AutoShape 7"/>
          <p:cNvSpPr/>
          <p:nvPr/>
        </p:nvSpPr>
        <p:spPr>
          <a:xfrm>
            <a:off x="4919830" y="1953828"/>
            <a:ext cx="8735422" cy="0"/>
          </a:xfrm>
          <a:prstGeom prst="line">
            <a:avLst/>
          </a:prstGeom>
          <a:ln w="47625" cap="flat">
            <a:solidFill>
              <a:srgbClr val="145DA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8" name="AutoShape 8"/>
          <p:cNvSpPr/>
          <p:nvPr/>
        </p:nvSpPr>
        <p:spPr>
          <a:xfrm>
            <a:off x="4919830" y="8290690"/>
            <a:ext cx="8735422" cy="0"/>
          </a:xfrm>
          <a:prstGeom prst="line">
            <a:avLst/>
          </a:prstGeom>
          <a:ln w="47625" cap="flat">
            <a:solidFill>
              <a:srgbClr val="145DA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890</Words>
  <Application>Microsoft Office PowerPoint</Application>
  <PresentationFormat>Personalizado</PresentationFormat>
  <Paragraphs>129</Paragraphs>
  <Slides>14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14</vt:i4>
      </vt:variant>
    </vt:vector>
  </HeadingPairs>
  <TitlesOfParts>
    <vt:vector size="21" baseType="lpstr">
      <vt:lpstr>Arial</vt:lpstr>
      <vt:lpstr>Calibri</vt:lpstr>
      <vt:lpstr>DM Sans</vt:lpstr>
      <vt:lpstr>DM Sans Bold</vt:lpstr>
      <vt:lpstr>DM Sans Italics</vt:lpstr>
      <vt:lpstr>Now Bold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Presentacion propuesta de proyecto corporativo moderno azul</dc:title>
  <cp:lastModifiedBy>Braylie Ureña</cp:lastModifiedBy>
  <cp:revision>2</cp:revision>
  <dcterms:created xsi:type="dcterms:W3CDTF">2006-08-16T00:00:00Z</dcterms:created>
  <dcterms:modified xsi:type="dcterms:W3CDTF">2024-04-12T04:03:45Z</dcterms:modified>
  <dc:identifier>DAGCKeitq7o</dc:identifier>
</cp:coreProperties>
</file>